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handoutMasterIdLst>
    <p:handoutMasterId r:id="rId49"/>
  </p:handoutMasterIdLst>
  <p:sldIdLst>
    <p:sldId id="256" r:id="rId2"/>
    <p:sldId id="614" r:id="rId3"/>
    <p:sldId id="297" r:id="rId4"/>
    <p:sldId id="259" r:id="rId5"/>
    <p:sldId id="494" r:id="rId6"/>
    <p:sldId id="508" r:id="rId7"/>
    <p:sldId id="510" r:id="rId8"/>
    <p:sldId id="263" r:id="rId9"/>
    <p:sldId id="264" r:id="rId10"/>
    <p:sldId id="298" r:id="rId11"/>
    <p:sldId id="267" r:id="rId12"/>
    <p:sldId id="268" r:id="rId13"/>
    <p:sldId id="534" r:id="rId14"/>
    <p:sldId id="269" r:id="rId15"/>
    <p:sldId id="533" r:id="rId16"/>
    <p:sldId id="270" r:id="rId17"/>
    <p:sldId id="523" r:id="rId18"/>
    <p:sldId id="271" r:id="rId19"/>
    <p:sldId id="272" r:id="rId20"/>
    <p:sldId id="273" r:id="rId21"/>
    <p:sldId id="518" r:id="rId22"/>
    <p:sldId id="528" r:id="rId23"/>
    <p:sldId id="535" r:id="rId24"/>
    <p:sldId id="514" r:id="rId25"/>
    <p:sldId id="527" r:id="rId26"/>
    <p:sldId id="515" r:id="rId27"/>
    <p:sldId id="521" r:id="rId28"/>
    <p:sldId id="531" r:id="rId29"/>
    <p:sldId id="532" r:id="rId30"/>
    <p:sldId id="522" r:id="rId31"/>
    <p:sldId id="524" r:id="rId32"/>
    <p:sldId id="525" r:id="rId33"/>
    <p:sldId id="294" r:id="rId34"/>
    <p:sldId id="275" r:id="rId35"/>
    <p:sldId id="530" r:id="rId36"/>
    <p:sldId id="277" r:id="rId37"/>
    <p:sldId id="295" r:id="rId38"/>
    <p:sldId id="279" r:id="rId39"/>
    <p:sldId id="280" r:id="rId40"/>
    <p:sldId id="281" r:id="rId41"/>
    <p:sldId id="296" r:id="rId42"/>
    <p:sldId id="285" r:id="rId43"/>
    <p:sldId id="536" r:id="rId44"/>
    <p:sldId id="613" r:id="rId45"/>
    <p:sldId id="615" r:id="rId46"/>
    <p:sldId id="6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080561-B5E8-458A-9425-D87AA981D253}">
          <p14:sldIdLst>
            <p14:sldId id="256"/>
            <p14:sldId id="614"/>
            <p14:sldId id="297"/>
          </p14:sldIdLst>
        </p14:section>
        <p14:section name="Introduction to IDE" id="{DC7F0C67-1A9B-48A5-B542-9D47D46F4806}">
          <p14:sldIdLst>
            <p14:sldId id="259"/>
            <p14:sldId id="494"/>
            <p14:sldId id="508"/>
            <p14:sldId id="510"/>
            <p14:sldId id="263"/>
            <p14:sldId id="264"/>
          </p14:sldIdLst>
        </p14:section>
        <p14:section name="JavaScript Syntax" id="{13E3D103-C7FA-460E-B154-9780807BD676}">
          <p14:sldIdLst>
            <p14:sldId id="298"/>
            <p14:sldId id="267"/>
            <p14:sldId id="268"/>
            <p14:sldId id="534"/>
            <p14:sldId id="269"/>
          </p14:sldIdLst>
        </p14:section>
        <p14:section name="Comparison Operators" id="{3E377706-09DF-4881-9158-817758D235B6}">
          <p14:sldIdLst>
            <p14:sldId id="533"/>
            <p14:sldId id="270"/>
            <p14:sldId id="523"/>
          </p14:sldIdLst>
        </p14:section>
        <p14:section name="Conditional Statements" id="{AE78F607-4658-4E00-A37E-A8EAC23B4570}">
          <p14:sldIdLst>
            <p14:sldId id="271"/>
            <p14:sldId id="272"/>
            <p14:sldId id="273"/>
            <p14:sldId id="518"/>
            <p14:sldId id="528"/>
            <p14:sldId id="535"/>
            <p14:sldId id="514"/>
            <p14:sldId id="527"/>
          </p14:sldIdLst>
        </p14:section>
        <p14:section name="Logical Operators" id="{35D4B197-A6F8-4EFE-9606-98E2C44DA32B}">
          <p14:sldIdLst>
            <p14:sldId id="515"/>
            <p14:sldId id="521"/>
            <p14:sldId id="531"/>
            <p14:sldId id="532"/>
            <p14:sldId id="522"/>
            <p14:sldId id="524"/>
            <p14:sldId id="525"/>
          </p14:sldIdLst>
        </p14:section>
        <p14:section name="Loops" id="{87E73861-7BA2-4CCC-9935-CF9D3FEA79F3}">
          <p14:sldIdLst>
            <p14:sldId id="294"/>
            <p14:sldId id="275"/>
            <p14:sldId id="530"/>
            <p14:sldId id="277"/>
          </p14:sldIdLst>
        </p14:section>
        <p14:section name="Debugging" id="{C315B3C8-BAEC-4555-976F-ADC6588A152A}">
          <p14:sldIdLst>
            <p14:sldId id="295"/>
            <p14:sldId id="279"/>
            <p14:sldId id="280"/>
            <p14:sldId id="281"/>
            <p14:sldId id="296"/>
          </p14:sldIdLst>
        </p14:section>
        <p14:section name="Conclusion" id="{A805C919-C83D-4934-AFE3-EB9CBBD38E1D}">
          <p14:sldIdLst>
            <p14:sldId id="285"/>
            <p14:sldId id="536"/>
            <p14:sldId id="613"/>
            <p14:sldId id="615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734" y="77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2.4.2024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0240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F754DF2-BF97-491D-9A03-AB6249B3BB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4890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4F538C8-64EA-4314-8716-FE878C100A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917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3471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8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4153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7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62570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4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43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hyperlink" Target="https://softuni.org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13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449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023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190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4892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2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04/02/2024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35631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8" name="Picture SoftUni Mascot" descr="SoftUni mascot">
            <a:hlinkClick r:id="rId2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29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31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32" name="Picture Logo FB" descr="Facebook logo">
            <a:hlinkClick r:id="rId5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20050" y="356343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Logo SoftUni Right" descr="Software University logo">
            <a:hlinkClick r:id="rId7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1547498"/>
            <a:ext cx="1192055" cy="1473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00" y="5120400"/>
            <a:ext cx="1215000" cy="1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8050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82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454BD9C2-93A6-4860-A758-846ED0E1C8FA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9906000" y="0"/>
            <a:ext cx="2290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7344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7220" y="1121143"/>
            <a:ext cx="9878013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17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cy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1656B1-5977-476C-B4D0-0644CB7AA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68" t="29627" r="44723" b="30341"/>
          <a:stretch/>
        </p:blipFill>
        <p:spPr>
          <a:xfrm>
            <a:off x="-3478" y="0"/>
            <a:ext cx="1155600" cy="6858000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Logo Software University" descr="Software University logo">
            <a:extLst>
              <a:ext uri="{FF2B5EF4-FFF2-40B4-BE49-F238E27FC236}">
                <a16:creationId xmlns:a16="http://schemas.microsoft.com/office/drawing/2014/main" id="{5197C268-FA14-4665-8C17-4E607C5458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2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8762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90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indeavr.com/careers/" TargetMode="Externa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hyperlink" Target="https://en.superhosting.bg/" TargetMode="External"/><Relationship Id="rId21" Type="http://schemas.openxmlformats.org/officeDocument/2006/relationships/hyperlink" Target="https://www.postbank.bg/" TargetMode="External"/><Relationship Id="rId7" Type="http://schemas.openxmlformats.org/officeDocument/2006/relationships/hyperlink" Target="https://bg.coca-colahellenic.com/bg/working-with-us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dxc.com/us/en" TargetMode="External"/><Relationship Id="rId25" Type="http://schemas.openxmlformats.org/officeDocument/2006/relationships/hyperlink" Target="https://ambitioned.com/about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hyperlink" Target="https://smartit.bg/" TargetMode="External"/><Relationship Id="rId24" Type="http://schemas.openxmlformats.org/officeDocument/2006/relationships/image" Target="../media/image65.png"/><Relationship Id="rId5" Type="http://schemas.openxmlformats.org/officeDocument/2006/relationships/hyperlink" Target="https://www.softwaregroup.com/" TargetMode="External"/><Relationship Id="rId15" Type="http://schemas.openxmlformats.org/officeDocument/2006/relationships/hyperlink" Target="https://www.draftkings.com/" TargetMode="External"/><Relationship Id="rId23" Type="http://schemas.openxmlformats.org/officeDocument/2006/relationships/hyperlink" Target="https://www.vivacom.bg/bg/residential/za-nas/za-kompanijata/koi-sme-nie" TargetMode="External"/><Relationship Id="rId10" Type="http://schemas.openxmlformats.org/officeDocument/2006/relationships/image" Target="../media/image58.png"/><Relationship Id="rId19" Type="http://schemas.openxmlformats.org/officeDocument/2006/relationships/hyperlink" Target="https://www.pharvision.ai/careers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createx.bg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www.facebook.com/SoftwareUniversit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12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554182" y="5379264"/>
            <a:ext cx="2980696" cy="4543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3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400" dirty="0"/>
              <a:t>Technical Trainers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Syntax, Conditions and Loops</a:t>
            </a:r>
          </a:p>
        </p:txBody>
      </p:sp>
      <p:sp>
        <p:nvSpPr>
          <p:cNvPr id="208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pic>
        <p:nvPicPr>
          <p:cNvPr id="213" name="Picture 12" descr="Picture 12"/>
          <p:cNvPicPr>
            <a:picLocks noChangeAspect="1"/>
          </p:cNvPicPr>
          <p:nvPr/>
        </p:nvPicPr>
        <p:blipFill>
          <a:blip r:embed="rId2" cstate="print"/>
          <a:srcRect l="3333" t="3855" r="4666" b="5033"/>
          <a:stretch>
            <a:fillRect/>
          </a:stretch>
        </p:blipFill>
        <p:spPr>
          <a:xfrm rot="20334507">
            <a:off x="732802" y="2440806"/>
            <a:ext cx="2120347" cy="209985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69324" y="6165607"/>
            <a:ext cx="2951518" cy="341556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https://softuni.org/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0DE73B6-1B34-418E-B827-202C6A5618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1464" y="4935763"/>
            <a:ext cx="2980696" cy="454398"/>
          </a:xfrm>
        </p:spPr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" descr="Picture 1"/>
          <p:cNvPicPr>
            <a:picLocks noChangeAspect="1"/>
          </p:cNvPicPr>
          <p:nvPr/>
        </p:nvPicPr>
        <p:blipFill>
          <a:blip r:embed="rId2" cstate="print"/>
          <a:srcRect l="3333" t="3855" r="4666" b="5033"/>
          <a:stretch>
            <a:fillRect/>
          </a:stretch>
        </p:blipFill>
        <p:spPr>
          <a:xfrm>
            <a:off x="5218500" y="1764000"/>
            <a:ext cx="1755000" cy="173804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Functions, Operators, Input and Output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</p:spTree>
    <p:extLst>
      <p:ext uri="{BB962C8B-B14F-4D97-AF65-F5344CB8AC3E}">
        <p14:creationId xmlns:p14="http://schemas.microsoft.com/office/powerpoint/2010/main" val="102068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269" name="Text Placeholder 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C-like </a:t>
            </a:r>
            <a:r>
              <a:rPr lang="en-US" sz="3200" b="1" dirty="0">
                <a:solidFill>
                  <a:schemeClr val="bg1"/>
                </a:solidFill>
              </a:rPr>
              <a:t>syntax</a:t>
            </a:r>
            <a:r>
              <a:rPr lang="en-US" sz="3200" dirty="0"/>
              <a:t> (curly-brackets, identifiers, operator)</a:t>
            </a:r>
          </a:p>
          <a:p>
            <a:r>
              <a:rPr lang="en-US" sz="3200" dirty="0"/>
              <a:t>Defining and </a:t>
            </a:r>
            <a:r>
              <a:rPr lang="en-GB" sz="3200" dirty="0"/>
              <a:t>Initializing variables:</a:t>
            </a:r>
            <a:endParaRPr lang="en-US" sz="3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000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Conditional statement:</a:t>
            </a:r>
          </a:p>
        </p:txBody>
      </p:sp>
      <p:sp>
        <p:nvSpPr>
          <p:cNvPr id="26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JavaScript Syntax</a:t>
            </a:r>
          </a:p>
        </p:txBody>
      </p:sp>
      <p:sp>
        <p:nvSpPr>
          <p:cNvPr id="270" name="Text Placeholder 5"/>
          <p:cNvSpPr txBox="1"/>
          <p:nvPr/>
        </p:nvSpPr>
        <p:spPr>
          <a:xfrm>
            <a:off x="4778743" y="4970191"/>
            <a:ext cx="3163616" cy="1423250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7999" tIns="107999" rIns="107999" bIns="107999">
            <a:spAutoFit/>
          </a:bodyPr>
          <a:lstStyle/>
          <a:p>
            <a:pPr defTabSz="1218803">
              <a:spcBef>
                <a:spcPts val="600"/>
              </a:spcBef>
              <a:defRPr sz="23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if (</a:t>
            </a:r>
            <a:r>
              <a:rPr dirty="0">
                <a:solidFill>
                  <a:schemeClr val="accent1"/>
                </a:solidFill>
              </a:rPr>
              <a:t>b &gt; a</a:t>
            </a:r>
            <a:r>
              <a:rPr dirty="0"/>
              <a:t>) {</a:t>
            </a:r>
            <a:endParaRPr dirty="0">
              <a:solidFill>
                <a:srgbClr val="000000"/>
              </a:solidFill>
            </a:endParaRPr>
          </a:p>
          <a:p>
            <a:pPr defTabSz="1218803">
              <a:spcBef>
                <a:spcPts val="600"/>
              </a:spcBef>
              <a:defRPr sz="23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console.log(b);</a:t>
            </a:r>
            <a:endParaRPr dirty="0">
              <a:solidFill>
                <a:srgbClr val="000000"/>
              </a:solidFill>
            </a:endParaRPr>
          </a:p>
          <a:p>
            <a:pPr defTabSz="1218803">
              <a:spcBef>
                <a:spcPts val="600"/>
              </a:spcBef>
              <a:defRPr sz="23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grpSp>
        <p:nvGrpSpPr>
          <p:cNvPr id="279" name="Speech Bubble: Rectangle with Corners Rounded 14"/>
          <p:cNvGrpSpPr/>
          <p:nvPr/>
        </p:nvGrpSpPr>
        <p:grpSpPr>
          <a:xfrm>
            <a:off x="7672447" y="4773064"/>
            <a:ext cx="3688553" cy="981707"/>
            <a:chOff x="0" y="0"/>
            <a:chExt cx="3682734" cy="1095979"/>
          </a:xfrm>
        </p:grpSpPr>
        <p:sp>
          <p:nvSpPr>
            <p:cNvPr id="277" name="Shape"/>
            <p:cNvSpPr/>
            <p:nvPr/>
          </p:nvSpPr>
          <p:spPr>
            <a:xfrm>
              <a:off x="0" y="0"/>
              <a:ext cx="3682735" cy="109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1" y="3600"/>
                  </a:moveTo>
                  <a:cubicBezTo>
                    <a:pt x="2791" y="1612"/>
                    <a:pt x="3271" y="0"/>
                    <a:pt x="3862" y="0"/>
                  </a:cubicBezTo>
                  <a:lnTo>
                    <a:pt x="20529" y="0"/>
                  </a:lnTo>
                  <a:cubicBezTo>
                    <a:pt x="2112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120" y="21600"/>
                    <a:pt x="20529" y="21600"/>
                  </a:cubicBezTo>
                  <a:lnTo>
                    <a:pt x="3862" y="21600"/>
                  </a:lnTo>
                  <a:cubicBezTo>
                    <a:pt x="3271" y="21600"/>
                    <a:pt x="2791" y="19988"/>
                    <a:pt x="2791" y="18000"/>
                  </a:cubicBezTo>
                  <a:lnTo>
                    <a:pt x="0" y="19326"/>
                  </a:lnTo>
                  <a:lnTo>
                    <a:pt x="2791" y="12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chemeClr val="accent1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278" name="Body of the conditional statement"/>
            <p:cNvSpPr/>
            <p:nvPr/>
          </p:nvSpPr>
          <p:spPr>
            <a:xfrm>
              <a:off x="575060" y="547988"/>
              <a:ext cx="30084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Body of the conditional statement</a:t>
              </a:r>
            </a:p>
          </p:txBody>
        </p:sp>
      </p:grp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784355" y="2817227"/>
            <a:ext cx="2888092" cy="10337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3">
              <a:spcBef>
                <a:spcPts val="600"/>
              </a:spcBef>
              <a:defRPr sz="23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sz="2400" dirty="0"/>
              <a:t>let</a:t>
            </a:r>
            <a:r>
              <a:rPr lang="en-US" sz="2400" dirty="0">
                <a:solidFill>
                  <a:srgbClr val="234465"/>
                </a:solidFill>
              </a:rPr>
              <a:t> a = 5;</a:t>
            </a:r>
          </a:p>
          <a:p>
            <a:pPr defTabSz="1218803">
              <a:spcBef>
                <a:spcPts val="600"/>
              </a:spcBef>
              <a:defRPr sz="23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sz="2400" dirty="0">
                <a:solidFill>
                  <a:schemeClr val="bg1"/>
                </a:solidFill>
              </a:rPr>
              <a:t>let</a:t>
            </a:r>
            <a:r>
              <a:rPr lang="en-US" sz="2400" dirty="0">
                <a:solidFill>
                  <a:srgbClr val="234465"/>
                </a:solidFill>
              </a:rPr>
              <a:t> b = 10;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D42A9072-AEA5-49B8-909F-DA7A25DB1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000" y="2396972"/>
            <a:ext cx="2265107" cy="546481"/>
          </a:xfrm>
          <a:prstGeom prst="wedgeRoundRectCallout">
            <a:avLst>
              <a:gd name="adj1" fmla="val -56829"/>
              <a:gd name="adj2" fmla="val 515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D42A9072-AEA5-49B8-909F-DA7A25DB1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9224" y="3557519"/>
            <a:ext cx="2265107" cy="546481"/>
          </a:xfrm>
          <a:prstGeom prst="wedgeRoundRectCallout">
            <a:avLst>
              <a:gd name="adj1" fmla="val -60052"/>
              <a:gd name="adj2" fmla="val 111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Speech Bubble: Rectangle with Corners Rounded 2"/>
          <p:cNvGrpSpPr/>
          <p:nvPr/>
        </p:nvGrpSpPr>
        <p:grpSpPr>
          <a:xfrm>
            <a:off x="2272874" y="2821063"/>
            <a:ext cx="2672034" cy="845547"/>
            <a:chOff x="155848" y="-528361"/>
            <a:chExt cx="2724599" cy="1005498"/>
          </a:xfrm>
        </p:grpSpPr>
        <p:sp>
          <p:nvSpPr>
            <p:cNvPr id="14" name="Shape"/>
            <p:cNvSpPr/>
            <p:nvPr/>
          </p:nvSpPr>
          <p:spPr>
            <a:xfrm>
              <a:off x="155848" y="-528361"/>
              <a:ext cx="2724599" cy="100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38" y="0"/>
                    <a:pt x="1425" y="0"/>
                  </a:cubicBezTo>
                  <a:lnTo>
                    <a:pt x="17336" y="0"/>
                  </a:lnTo>
                  <a:cubicBezTo>
                    <a:pt x="18123" y="0"/>
                    <a:pt x="18761" y="1612"/>
                    <a:pt x="18761" y="3600"/>
                  </a:cubicBezTo>
                  <a:lnTo>
                    <a:pt x="18761" y="12600"/>
                  </a:lnTo>
                  <a:lnTo>
                    <a:pt x="21600" y="13503"/>
                  </a:lnTo>
                  <a:lnTo>
                    <a:pt x="18761" y="18000"/>
                  </a:lnTo>
                  <a:cubicBezTo>
                    <a:pt x="18761" y="19988"/>
                    <a:pt x="18123" y="21600"/>
                    <a:pt x="17336" y="21600"/>
                  </a:cubicBezTo>
                  <a:lnTo>
                    <a:pt x="1425" y="21600"/>
                  </a:lnTo>
                  <a:cubicBezTo>
                    <a:pt x="638" y="21600"/>
                    <a:pt x="0" y="19988"/>
                    <a:pt x="0" y="18000"/>
                  </a:cubicBezTo>
                  <a:lnTo>
                    <a:pt x="0" y="12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 b="1">
                  <a:solidFill>
                    <a:schemeClr val="accent1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16" name="Declare a variable with let"/>
            <p:cNvSpPr/>
            <p:nvPr/>
          </p:nvSpPr>
          <p:spPr>
            <a:xfrm>
              <a:off x="224544" y="-427948"/>
              <a:ext cx="2255418" cy="80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Declare a variable with </a:t>
              </a:r>
              <a:r>
                <a:rPr dirty="0">
                  <a:solidFill>
                    <a:schemeClr val="bg2"/>
                  </a:solidFill>
                </a:rPr>
                <a:t>let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build="p"/>
      <p:bldP spid="270" grpId="0" animBg="1"/>
      <p:bldP spid="17" grpId="0" animBg="1"/>
      <p:bldP spid="18" grpId="0" animBg="1"/>
      <p:bldP spid="20" grpId="0" animBg="1"/>
      <p:bldP spid="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82" name="Text Placeholder 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order to solve different problems, we are going to use             </a:t>
            </a:r>
            <a:r>
              <a:rPr lang="en-US"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functions</a:t>
            </a:r>
            <a:r>
              <a:rPr lang="en-US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chemeClr val="accent1"/>
                </a:solidFill>
              </a:rPr>
              <a:t>input</a:t>
            </a:r>
            <a:r>
              <a:rPr lang="en-US" dirty="0"/>
              <a:t> will come as </a:t>
            </a:r>
            <a:r>
              <a:rPr lang="en-US" b="1" dirty="0">
                <a:solidFill>
                  <a:schemeClr val="accent1"/>
                </a:solidFill>
              </a:rPr>
              <a:t>parameters</a:t>
            </a:r>
          </a:p>
          <a:p>
            <a:r>
              <a:rPr lang="en-US" dirty="0"/>
              <a:t>A function is similar to a </a:t>
            </a:r>
            <a:r>
              <a:rPr lang="en-US" b="1" dirty="0">
                <a:solidFill>
                  <a:schemeClr val="bg1"/>
                </a:solidFill>
              </a:rPr>
              <a:t>procedure</a:t>
            </a:r>
            <a:r>
              <a:rPr lang="en-US" dirty="0"/>
              <a:t>, that executes when called</a:t>
            </a:r>
          </a:p>
        </p:txBody>
      </p:sp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/>
              <a:t>Functions and Input Parameters</a:t>
            </a:r>
            <a:endParaRPr lang="nl-NL" dirty="0"/>
          </a:p>
        </p:txBody>
      </p:sp>
      <p:sp>
        <p:nvSpPr>
          <p:cNvPr id="284" name="TextBox 6"/>
          <p:cNvSpPr txBox="1"/>
          <p:nvPr/>
        </p:nvSpPr>
        <p:spPr>
          <a:xfrm>
            <a:off x="735355" y="3924000"/>
            <a:ext cx="7549565" cy="20701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function</a:t>
            </a:r>
            <a:r>
              <a:rPr dirty="0">
                <a:solidFill>
                  <a:srgbClr val="234465"/>
                </a:solidFill>
              </a:rPr>
              <a:t> solve (num1, num2) {</a:t>
            </a:r>
            <a:br>
              <a:rPr dirty="0">
                <a:solidFill>
                  <a:srgbClr val="234465"/>
                </a:solidFill>
              </a:rPr>
            </a:br>
            <a:r>
              <a:rPr dirty="0">
                <a:solidFill>
                  <a:srgbClr val="234465"/>
                </a:solidFill>
              </a:rPr>
              <a:t>    </a:t>
            </a:r>
            <a:r>
              <a:rPr dirty="0">
                <a:solidFill>
                  <a:schemeClr val="accent2"/>
                </a:solidFill>
              </a:rPr>
              <a:t>//some logic</a:t>
            </a:r>
            <a:br>
              <a:rPr dirty="0">
                <a:solidFill>
                  <a:schemeClr val="accent2"/>
                </a:solidFill>
              </a:rPr>
            </a:br>
            <a:r>
              <a:rPr dirty="0">
                <a:solidFill>
                  <a:srgbClr val="234465"/>
                </a:solidFill>
              </a:rPr>
              <a:t>}</a:t>
            </a:r>
            <a:br>
              <a:rPr dirty="0">
                <a:solidFill>
                  <a:srgbClr val="234465"/>
                </a:solidFill>
              </a:rPr>
            </a:br>
            <a:r>
              <a:rPr dirty="0">
                <a:solidFill>
                  <a:srgbClr val="234465"/>
                </a:solidFill>
              </a:rPr>
              <a:t/>
            </a:r>
            <a:br>
              <a:rPr dirty="0">
                <a:solidFill>
                  <a:srgbClr val="234465"/>
                </a:solidFill>
              </a:rPr>
            </a:br>
            <a:r>
              <a:rPr dirty="0">
                <a:solidFill>
                  <a:schemeClr val="bg1"/>
                </a:solidFill>
              </a:rPr>
              <a:t>solve</a:t>
            </a:r>
            <a:r>
              <a:rPr dirty="0">
                <a:solidFill>
                  <a:srgbClr val="234465"/>
                </a:solidFill>
              </a:rPr>
              <a:t>(2, 3);</a:t>
            </a:r>
          </a:p>
        </p:txBody>
      </p:sp>
      <p:grpSp>
        <p:nvGrpSpPr>
          <p:cNvPr id="287" name="Speech Bubble: Rectangle with Corners Rounded 7"/>
          <p:cNvGrpSpPr/>
          <p:nvPr/>
        </p:nvGrpSpPr>
        <p:grpSpPr>
          <a:xfrm>
            <a:off x="725818" y="3202386"/>
            <a:ext cx="2785406" cy="811534"/>
            <a:chOff x="0" y="0"/>
            <a:chExt cx="2785404" cy="811533"/>
          </a:xfrm>
        </p:grpSpPr>
        <p:sp>
          <p:nvSpPr>
            <p:cNvPr id="285" name="Shape"/>
            <p:cNvSpPr/>
            <p:nvPr/>
          </p:nvSpPr>
          <p:spPr>
            <a:xfrm>
              <a:off x="0" y="0"/>
              <a:ext cx="2785406" cy="811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90"/>
                  </a:moveTo>
                  <a:cubicBezTo>
                    <a:pt x="0" y="1160"/>
                    <a:pt x="338" y="0"/>
                    <a:pt x="755" y="0"/>
                  </a:cubicBezTo>
                  <a:lnTo>
                    <a:pt x="20845" y="0"/>
                  </a:lnTo>
                  <a:cubicBezTo>
                    <a:pt x="21262" y="0"/>
                    <a:pt x="21600" y="1160"/>
                    <a:pt x="21600" y="2590"/>
                  </a:cubicBezTo>
                  <a:lnTo>
                    <a:pt x="21600" y="12949"/>
                  </a:lnTo>
                  <a:cubicBezTo>
                    <a:pt x="21600" y="14379"/>
                    <a:pt x="21262" y="15539"/>
                    <a:pt x="20845" y="15539"/>
                  </a:cubicBezTo>
                  <a:lnTo>
                    <a:pt x="18000" y="15539"/>
                  </a:lnTo>
                  <a:lnTo>
                    <a:pt x="17318" y="21600"/>
                  </a:lnTo>
                  <a:lnTo>
                    <a:pt x="12600" y="15539"/>
                  </a:lnTo>
                  <a:lnTo>
                    <a:pt x="755" y="15539"/>
                  </a:lnTo>
                  <a:cubicBezTo>
                    <a:pt x="338" y="15539"/>
                    <a:pt x="0" y="14379"/>
                    <a:pt x="0" y="12949"/>
                  </a:cubicBezTo>
                  <a:lnTo>
                    <a:pt x="0" y="9064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6" name="declaration"/>
            <p:cNvSpPr txBox="1"/>
            <p:nvPr/>
          </p:nvSpPr>
          <p:spPr>
            <a:xfrm>
              <a:off x="74219" y="30286"/>
              <a:ext cx="2636968" cy="523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declaration</a:t>
              </a:r>
            </a:p>
          </p:txBody>
        </p:sp>
      </p:grpSp>
      <p:grpSp>
        <p:nvGrpSpPr>
          <p:cNvPr id="290" name="Speech Bubble: Rectangle with Corners Rounded 8"/>
          <p:cNvGrpSpPr/>
          <p:nvPr/>
        </p:nvGrpSpPr>
        <p:grpSpPr>
          <a:xfrm>
            <a:off x="4079171" y="3230256"/>
            <a:ext cx="2769461" cy="811534"/>
            <a:chOff x="-1" y="30286"/>
            <a:chExt cx="2785406" cy="881872"/>
          </a:xfrm>
        </p:grpSpPr>
        <p:sp>
          <p:nvSpPr>
            <p:cNvPr id="288" name="Shape"/>
            <p:cNvSpPr/>
            <p:nvPr/>
          </p:nvSpPr>
          <p:spPr>
            <a:xfrm>
              <a:off x="-1" y="30286"/>
              <a:ext cx="2785406" cy="881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83"/>
                  </a:moveTo>
                  <a:cubicBezTo>
                    <a:pt x="0" y="1067"/>
                    <a:pt x="338" y="0"/>
                    <a:pt x="755" y="0"/>
                  </a:cubicBezTo>
                  <a:lnTo>
                    <a:pt x="20845" y="0"/>
                  </a:lnTo>
                  <a:cubicBezTo>
                    <a:pt x="21262" y="0"/>
                    <a:pt x="21600" y="1067"/>
                    <a:pt x="21600" y="2383"/>
                  </a:cubicBezTo>
                  <a:lnTo>
                    <a:pt x="21600" y="11916"/>
                  </a:lnTo>
                  <a:cubicBezTo>
                    <a:pt x="21600" y="13232"/>
                    <a:pt x="21262" y="14300"/>
                    <a:pt x="20845" y="14300"/>
                  </a:cubicBezTo>
                  <a:lnTo>
                    <a:pt x="9000" y="14300"/>
                  </a:lnTo>
                  <a:lnTo>
                    <a:pt x="3900" y="21600"/>
                  </a:lnTo>
                  <a:lnTo>
                    <a:pt x="3600" y="14300"/>
                  </a:lnTo>
                  <a:lnTo>
                    <a:pt x="755" y="14300"/>
                  </a:lnTo>
                  <a:cubicBezTo>
                    <a:pt x="338" y="14300"/>
                    <a:pt x="0" y="13232"/>
                    <a:pt x="0" y="11916"/>
                  </a:cubicBezTo>
                  <a:lnTo>
                    <a:pt x="0" y="8341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9" name="parameters"/>
            <p:cNvSpPr txBox="1"/>
            <p:nvPr/>
          </p:nvSpPr>
          <p:spPr>
            <a:xfrm>
              <a:off x="74219" y="30286"/>
              <a:ext cx="2636968" cy="523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parameters</a:t>
              </a:r>
            </a:p>
          </p:txBody>
        </p:sp>
      </p:grpSp>
      <p:grpSp>
        <p:nvGrpSpPr>
          <p:cNvPr id="293" name="Speech Bubble: Rectangle with Corners Rounded 9"/>
          <p:cNvGrpSpPr/>
          <p:nvPr/>
        </p:nvGrpSpPr>
        <p:grpSpPr>
          <a:xfrm>
            <a:off x="3113280" y="5410385"/>
            <a:ext cx="3661559" cy="583814"/>
            <a:chOff x="-1" y="0"/>
            <a:chExt cx="3914532" cy="583812"/>
          </a:xfrm>
        </p:grpSpPr>
        <p:sp>
          <p:nvSpPr>
            <p:cNvPr id="291" name="Shape"/>
            <p:cNvSpPr/>
            <p:nvPr/>
          </p:nvSpPr>
          <p:spPr>
            <a:xfrm>
              <a:off x="-2" y="-1"/>
              <a:ext cx="3914534" cy="58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240" y="0"/>
                    <a:pt x="537" y="0"/>
                  </a:cubicBezTo>
                  <a:lnTo>
                    <a:pt x="21063" y="0"/>
                  </a:lnTo>
                  <a:cubicBezTo>
                    <a:pt x="2136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360" y="21600"/>
                    <a:pt x="21063" y="21600"/>
                  </a:cubicBezTo>
                  <a:lnTo>
                    <a:pt x="9000" y="21600"/>
                  </a:lnTo>
                  <a:lnTo>
                    <a:pt x="5864" y="20657"/>
                  </a:lnTo>
                  <a:lnTo>
                    <a:pt x="3600" y="21600"/>
                  </a:lnTo>
                  <a:lnTo>
                    <a:pt x="537" y="21600"/>
                  </a:lnTo>
                  <a:cubicBezTo>
                    <a:pt x="240" y="21600"/>
                    <a:pt x="0" y="19988"/>
                    <a:pt x="0" y="18000"/>
                  </a:cubicBezTo>
                  <a:lnTo>
                    <a:pt x="0" y="12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2" name="calling the function"/>
            <p:cNvSpPr txBox="1"/>
            <p:nvPr/>
          </p:nvSpPr>
          <p:spPr>
            <a:xfrm>
              <a:off x="74219" y="30286"/>
              <a:ext cx="3766093" cy="523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calling the function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7" grpId="0" animBg="1" advAuto="0"/>
      <p:bldP spid="290" grpId="0" animBg="1" advAuto="0"/>
      <p:bldP spid="29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3FA1D-8EB4-4D52-8E52-845C4AB09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BEF43-3955-4139-9FED-CC14D7492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We use the </a:t>
            </a:r>
            <a:r>
              <a:rPr lang="en-US" sz="3200" b="1" dirty="0">
                <a:solidFill>
                  <a:schemeClr val="accent1"/>
                </a:solidFill>
              </a:rPr>
              <a:t>console.log() </a:t>
            </a:r>
            <a:r>
              <a:rPr lang="en-US" sz="3200" dirty="0"/>
              <a:t>method to print to console:</a:t>
            </a:r>
          </a:p>
          <a:p>
            <a:pPr>
              <a:spcBef>
                <a:spcPts val="16800"/>
              </a:spcBef>
            </a:pPr>
            <a:r>
              <a:rPr lang="en-US" sz="3200" dirty="0"/>
              <a:t>Text can be composed easier using interpolated strings:</a:t>
            </a:r>
          </a:p>
          <a:p>
            <a:pPr>
              <a:spcBef>
                <a:spcPts val="5400"/>
              </a:spcBef>
            </a:pPr>
            <a:r>
              <a:rPr lang="en-US" sz="3200" dirty="0"/>
              <a:t>To format a number, use the </a:t>
            </a:r>
            <a:r>
              <a:rPr lang="en-US" sz="3200" b="1" dirty="0">
                <a:solidFill>
                  <a:schemeClr val="bg1"/>
                </a:solidFill>
              </a:rPr>
              <a:t>toFixed() </a:t>
            </a:r>
            <a:r>
              <a:rPr lang="en-US" sz="3200" dirty="0"/>
              <a:t>method (converts to </a:t>
            </a:r>
            <a:r>
              <a:rPr lang="en-US" sz="3200" b="1" dirty="0">
                <a:solidFill>
                  <a:schemeClr val="bg1"/>
                </a:solidFill>
              </a:rPr>
              <a:t>string</a:t>
            </a:r>
            <a:r>
              <a:rPr lang="en-US" sz="3200" dirty="0"/>
              <a:t>):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4E8962-A5CD-4F77-B664-1A422BE2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Printing to the Console</a:t>
            </a:r>
            <a:endParaRPr lang="en-US" dirty="0"/>
          </a:p>
        </p:txBody>
      </p:sp>
      <p:sp>
        <p:nvSpPr>
          <p:cNvPr id="8" name="TextBox 6"/>
          <p:cNvSpPr txBox="1"/>
          <p:nvPr/>
        </p:nvSpPr>
        <p:spPr>
          <a:xfrm>
            <a:off x="696000" y="1809000"/>
            <a:ext cx="10530000" cy="2049378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7999" tIns="107999" rIns="107999" bIns="107999">
            <a:spAutoFit/>
          </a:bodyPr>
          <a:lstStyle/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function</a:t>
            </a:r>
            <a:r>
              <a:rPr dirty="0">
                <a:solidFill>
                  <a:srgbClr val="234465"/>
                </a:solidFill>
              </a:rPr>
              <a:t> solve (n</a:t>
            </a:r>
            <a:r>
              <a:rPr lang="en-US" dirty="0">
                <a:solidFill>
                  <a:srgbClr val="234465"/>
                </a:solidFill>
              </a:rPr>
              <a:t>ame</a:t>
            </a:r>
            <a:r>
              <a:rPr dirty="0">
                <a:solidFill>
                  <a:srgbClr val="234465"/>
                </a:solidFill>
              </a:rPr>
              <a:t>, </a:t>
            </a:r>
            <a:r>
              <a:rPr lang="en-US" dirty="0">
                <a:solidFill>
                  <a:srgbClr val="234465"/>
                </a:solidFill>
              </a:rPr>
              <a:t>grade</a:t>
            </a:r>
            <a:r>
              <a:rPr dirty="0">
                <a:solidFill>
                  <a:srgbClr val="234465"/>
                </a:solidFill>
              </a:rPr>
              <a:t>) {</a:t>
            </a:r>
            <a:endParaRPr lang="en-US" dirty="0">
              <a:solidFill>
                <a:srgbClr val="234465"/>
              </a:solidFill>
            </a:endParaRP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dirty="0">
                <a:solidFill>
                  <a:srgbClr val="234465"/>
                </a:solidFill>
              </a:rPr>
              <a:t>  console.log('The name is: ' + </a:t>
            </a:r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sz="2400" b="1" dirty="0">
                <a:solidFill>
                  <a:srgbClr val="234465"/>
                </a:solidFill>
                <a:latin typeface="Consolas"/>
              </a:rPr>
              <a:t> + ', </a:t>
            </a:r>
            <a:r>
              <a:rPr lang="en-US" dirty="0">
                <a:solidFill>
                  <a:srgbClr val="234465"/>
                </a:solidFill>
              </a:rPr>
              <a:t>grade: ' + </a:t>
            </a:r>
            <a:r>
              <a:rPr lang="en-US" dirty="0">
                <a:solidFill>
                  <a:schemeClr val="bg1"/>
                </a:solidFill>
              </a:rPr>
              <a:t>grade</a:t>
            </a:r>
            <a:r>
              <a:rPr lang="en-US" dirty="0">
                <a:solidFill>
                  <a:srgbClr val="234465"/>
                </a:solidFill>
              </a:rPr>
              <a:t>); </a:t>
            </a:r>
            <a:r>
              <a:rPr dirty="0">
                <a:solidFill>
                  <a:srgbClr val="234465"/>
                </a:solidFill>
              </a:rPr>
              <a:t/>
            </a:r>
            <a:br>
              <a:rPr dirty="0">
                <a:solidFill>
                  <a:srgbClr val="234465"/>
                </a:solidFill>
              </a:rPr>
            </a:br>
            <a:r>
              <a:rPr dirty="0">
                <a:solidFill>
                  <a:srgbClr val="234465"/>
                </a:solidFill>
              </a:rPr>
              <a:t>}</a:t>
            </a:r>
            <a:br>
              <a:rPr dirty="0">
                <a:solidFill>
                  <a:srgbClr val="234465"/>
                </a:solidFill>
              </a:rPr>
            </a:br>
            <a:r>
              <a:rPr dirty="0">
                <a:solidFill>
                  <a:schemeClr val="bg1"/>
                </a:solidFill>
              </a:rPr>
              <a:t>solve</a:t>
            </a:r>
            <a:r>
              <a:rPr dirty="0">
                <a:solidFill>
                  <a:srgbClr val="234465"/>
                </a:solidFill>
              </a:rPr>
              <a:t>(</a:t>
            </a:r>
            <a:r>
              <a:rPr lang="en-US" dirty="0">
                <a:solidFill>
                  <a:srgbClr val="234465"/>
                </a:solidFill>
              </a:rPr>
              <a:t>'Peter'</a:t>
            </a:r>
            <a:r>
              <a:rPr dirty="0">
                <a:solidFill>
                  <a:srgbClr val="234465"/>
                </a:solidFill>
              </a:rPr>
              <a:t>, 3</a:t>
            </a:r>
            <a:r>
              <a:rPr lang="en-US" dirty="0">
                <a:solidFill>
                  <a:srgbClr val="234465"/>
                </a:solidFill>
              </a:rPr>
              <a:t>.555</a:t>
            </a:r>
            <a:r>
              <a:rPr dirty="0">
                <a:solidFill>
                  <a:srgbClr val="234465"/>
                </a:solidFill>
              </a:rPr>
              <a:t>);</a:t>
            </a:r>
            <a:r>
              <a:rPr lang="en-US" dirty="0">
                <a:solidFill>
                  <a:srgbClr val="234465"/>
                </a:solidFill>
              </a:rPr>
              <a:t> </a:t>
            </a: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sz="2300" dirty="0">
                <a:solidFill>
                  <a:schemeClr val="accent2"/>
                </a:solidFill>
              </a:rPr>
              <a:t>//The name is: Peter, grade: 3.555</a:t>
            </a:r>
            <a:endParaRPr sz="2300" dirty="0">
              <a:solidFill>
                <a:schemeClr val="accent2"/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706716" y="6068061"/>
            <a:ext cx="10530000" cy="58743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7999" tIns="107999" rIns="107999" bIns="107999">
            <a:spAutoFit/>
          </a:bodyPr>
          <a:lstStyle/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dirty="0">
                <a:solidFill>
                  <a:srgbClr val="234465"/>
                </a:solidFill>
              </a:rPr>
              <a:t>grade.</a:t>
            </a:r>
            <a:r>
              <a:rPr lang="en-US" sz="2400" b="1" dirty="0">
                <a:solidFill>
                  <a:schemeClr val="bg1"/>
                </a:solidFill>
              </a:rPr>
              <a:t>toFixed(2)</a:t>
            </a:r>
            <a:r>
              <a:rPr lang="en-US" sz="2400" dirty="0"/>
              <a:t>;    </a:t>
            </a:r>
            <a:r>
              <a:rPr lang="en-US" sz="2400" dirty="0">
                <a:solidFill>
                  <a:schemeClr val="accent2"/>
                </a:solidFill>
              </a:rPr>
              <a:t>//The name is: Petar, grade: 3.56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dirty="0">
              <a:solidFill>
                <a:srgbClr val="234465"/>
              </a:solidFill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42A9072-AEA5-49B8-909F-DA7A25DB1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000" y="5725971"/>
            <a:ext cx="3195000" cy="448029"/>
          </a:xfrm>
          <a:prstGeom prst="wedgeRoundRectCallout">
            <a:avLst>
              <a:gd name="adj1" fmla="val -53635"/>
              <a:gd name="adj2" fmla="val 296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decimal places </a:t>
            </a:r>
            <a:endParaRPr lang="bg-BG" sz="21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1AA1ED8-E7F3-490A-BF24-34D766AC4AA7}"/>
              </a:ext>
            </a:extLst>
          </p:cNvPr>
          <p:cNvSpPr txBox="1"/>
          <p:nvPr/>
        </p:nvSpPr>
        <p:spPr>
          <a:xfrm>
            <a:off x="696000" y="4551561"/>
            <a:ext cx="10530000" cy="58743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7999" tIns="107999" rIns="107999" bIns="107999">
            <a:spAutoFit/>
          </a:bodyPr>
          <a:lstStyle/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dirty="0">
                <a:solidFill>
                  <a:srgbClr val="234465"/>
                </a:solidFill>
              </a:rPr>
              <a:t>console.log(`The name is: ${</a:t>
            </a:r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dirty="0">
                <a:solidFill>
                  <a:srgbClr val="234465"/>
                </a:solidFill>
              </a:rPr>
              <a:t>}, grade: ${</a:t>
            </a:r>
            <a:r>
              <a:rPr lang="en-US" dirty="0">
                <a:solidFill>
                  <a:schemeClr val="bg1"/>
                </a:solidFill>
              </a:rPr>
              <a:t>grade</a:t>
            </a:r>
            <a:r>
              <a:rPr lang="en-US" dirty="0">
                <a:solidFill>
                  <a:srgbClr val="234465"/>
                </a:solidFill>
              </a:rPr>
              <a:t>}`);</a:t>
            </a:r>
            <a:endParaRPr dirty="0">
              <a:solidFill>
                <a:srgbClr val="2344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4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296" name="Text Placeholder 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Write a function that receives a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number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dirty="0"/>
              <a:t>and prints as</a:t>
            </a:r>
            <a:r>
              <a:rPr lang="en-US" dirty="0"/>
              <a:t> a </a:t>
            </a:r>
            <a:r>
              <a:rPr dirty="0"/>
              <a:t>result </a:t>
            </a:r>
            <a:br>
              <a:rPr dirty="0"/>
            </a:br>
            <a:r>
              <a:rPr dirty="0"/>
              <a:t>that number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multiplied by two</a:t>
            </a:r>
          </a:p>
        </p:txBody>
      </p:sp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Problem: Multiply Number by Two</a:t>
            </a:r>
          </a:p>
        </p:txBody>
      </p:sp>
      <p:grpSp>
        <p:nvGrpSpPr>
          <p:cNvPr id="304" name="Group 10"/>
          <p:cNvGrpSpPr/>
          <p:nvPr/>
        </p:nvGrpSpPr>
        <p:grpSpPr>
          <a:xfrm>
            <a:off x="827524" y="2799000"/>
            <a:ext cx="4618898" cy="1171653"/>
            <a:chOff x="-1" y="-8705"/>
            <a:chExt cx="4618896" cy="1096302"/>
          </a:xfrm>
        </p:grpSpPr>
        <p:sp>
          <p:nvSpPr>
            <p:cNvPr id="298" name="Text Placeholder 3"/>
            <p:cNvSpPr txBox="1"/>
            <p:nvPr/>
          </p:nvSpPr>
          <p:spPr>
            <a:xfrm>
              <a:off x="-1" y="605963"/>
              <a:ext cx="2323083" cy="481634"/>
            </a:xfrm>
            <a:prstGeom prst="rect">
              <a:avLst/>
            </a:prstGeom>
            <a:solidFill>
              <a:srgbClr val="ADB4C3">
                <a:alpha val="15000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>
                <a:spcBef>
                  <a:spcPts val="600"/>
                </a:spcBef>
                <a:defRPr sz="2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299" name="Text Placeholder 3"/>
            <p:cNvSpPr txBox="1"/>
            <p:nvPr/>
          </p:nvSpPr>
          <p:spPr>
            <a:xfrm>
              <a:off x="-1" y="-8705"/>
              <a:ext cx="2323083" cy="607257"/>
            </a:xfrm>
            <a:prstGeom prst="rect">
              <a:avLst/>
            </a:prstGeom>
            <a:solidFill>
              <a:srgbClr val="ADB4C3">
                <a:alpha val="50195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 numCol="1" anchor="t">
              <a:spAutoFit/>
            </a:bodyPr>
            <a:lstStyle>
              <a:lvl1pPr algn="ctr" defTabSz="1218070">
                <a:defRPr sz="28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dirty="0"/>
                <a:t>Input</a:t>
              </a:r>
            </a:p>
          </p:txBody>
        </p:sp>
        <p:grpSp>
          <p:nvGrpSpPr>
            <p:cNvPr id="302" name="Text Placeholder 3"/>
            <p:cNvGrpSpPr/>
            <p:nvPr/>
          </p:nvGrpSpPr>
          <p:grpSpPr>
            <a:xfrm>
              <a:off x="2323082" y="592994"/>
              <a:ext cx="2295813" cy="494602"/>
              <a:chOff x="12748" y="-2787"/>
              <a:chExt cx="2295811" cy="494601"/>
            </a:xfrm>
          </p:grpSpPr>
          <p:sp>
            <p:nvSpPr>
              <p:cNvPr id="300" name="Rectangle"/>
              <p:cNvSpPr/>
              <p:nvPr/>
            </p:nvSpPr>
            <p:spPr>
              <a:xfrm>
                <a:off x="12749" y="-2787"/>
                <a:ext cx="2290069" cy="494601"/>
              </a:xfrm>
              <a:prstGeom prst="rect">
                <a:avLst/>
              </a:prstGeom>
              <a:solidFill>
                <a:srgbClr val="ADB4C3">
                  <a:alpha val="15000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</p:txBody>
          </p:sp>
          <p:sp>
            <p:nvSpPr>
              <p:cNvPr id="301" name="4"/>
              <p:cNvSpPr txBox="1"/>
              <p:nvPr/>
            </p:nvSpPr>
            <p:spPr>
              <a:xfrm>
                <a:off x="12748" y="17381"/>
                <a:ext cx="2295811" cy="467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2000" tIns="72000" rIns="72000" bIns="72000" numCol="1" anchor="t">
                <a:spAutoFit/>
              </a:bodyPr>
              <a:lstStyle>
                <a:lvl1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dirty="0"/>
                  <a:t>4</a:t>
                </a:r>
              </a:p>
            </p:txBody>
          </p:sp>
        </p:grpSp>
        <p:sp>
          <p:nvSpPr>
            <p:cNvPr id="303" name="Text Placeholder 3"/>
            <p:cNvSpPr txBox="1"/>
            <p:nvPr/>
          </p:nvSpPr>
          <p:spPr>
            <a:xfrm>
              <a:off x="2323082" y="-8705"/>
              <a:ext cx="2290071" cy="607257"/>
            </a:xfrm>
            <a:prstGeom prst="rect">
              <a:avLst/>
            </a:prstGeom>
            <a:solidFill>
              <a:srgbClr val="ADB4C3">
                <a:alpha val="50195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 numCol="1" anchor="t">
              <a:spAutoFit/>
            </a:bodyPr>
            <a:lstStyle>
              <a:lvl1pPr algn="ctr" defTabSz="1218070">
                <a:defRPr sz="28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dirty="0"/>
                <a:t>Output</a:t>
              </a:r>
              <a:endParaRPr lang="en-US" dirty="0"/>
            </a:p>
          </p:txBody>
        </p:sp>
      </p:grpSp>
      <p:pic>
        <p:nvPicPr>
          <p:cNvPr id="305" name="Picture 2" descr="Picture 2"/>
          <p:cNvPicPr>
            <a:picLocks noChangeAspect="1"/>
          </p:cNvPicPr>
          <p:nvPr/>
        </p:nvPicPr>
        <p:blipFill rotWithShape="1">
          <a:blip r:embed="rId2" cstate="print"/>
          <a:srcRect l="21229" t="16872" r="16082" b="17809"/>
          <a:stretch/>
        </p:blipFill>
        <p:spPr>
          <a:xfrm rot="277692">
            <a:off x="9359587" y="4059556"/>
            <a:ext cx="2300487" cy="239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6" name="TextBox 11"/>
          <p:cNvSpPr txBox="1"/>
          <p:nvPr/>
        </p:nvSpPr>
        <p:spPr>
          <a:xfrm>
            <a:off x="820008" y="4239454"/>
            <a:ext cx="4620672" cy="17018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function </a:t>
            </a:r>
            <a:r>
              <a:rPr dirty="0">
                <a:solidFill>
                  <a:schemeClr val="accent1"/>
                </a:solidFill>
              </a:rPr>
              <a:t>solve </a:t>
            </a:r>
            <a:r>
              <a:rPr dirty="0"/>
              <a:t>(num) 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console.log(num * 2);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solve</a:t>
            </a:r>
            <a:r>
              <a:rPr dirty="0">
                <a:solidFill>
                  <a:srgbClr val="234465"/>
                </a:solidFill>
              </a:rPr>
              <a:t>(2);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B089D6-DB6D-43D9-A215-C3B5F3AAE47E}"/>
              </a:ext>
            </a:extLst>
          </p:cNvPr>
          <p:cNvSpPr txBox="1">
            <a:spLocks/>
          </p:cNvSpPr>
          <p:nvPr/>
        </p:nvSpPr>
        <p:spPr>
          <a:xfrm>
            <a:off x="5539295" y="893820"/>
            <a:ext cx="1113411" cy="1189468"/>
          </a:xfrm>
          <a:prstGeom prst="rect">
            <a:avLst/>
          </a:prstGeom>
          <a:ln w="57150">
            <a:noFill/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>
                <a:solidFill>
                  <a:schemeClr val="bg2"/>
                </a:solidFill>
              </a:rPr>
              <a:t>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46269F-B949-4C7E-908D-B04C8F511F94}"/>
              </a:ext>
            </a:extLst>
          </p:cNvPr>
          <p:cNvGrpSpPr/>
          <p:nvPr/>
        </p:nvGrpSpPr>
        <p:grpSpPr>
          <a:xfrm>
            <a:off x="4536997" y="2153175"/>
            <a:ext cx="3118007" cy="1993862"/>
            <a:chOff x="4648110" y="2153175"/>
            <a:chExt cx="3118007" cy="19938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1D795-8C99-409F-B96D-6B7F5A7BFC46}"/>
                </a:ext>
              </a:extLst>
            </p:cNvPr>
            <p:cNvGrpSpPr/>
            <p:nvPr/>
          </p:nvGrpSpPr>
          <p:grpSpPr>
            <a:xfrm>
              <a:off x="5889912" y="2153175"/>
              <a:ext cx="634403" cy="1993862"/>
              <a:chOff x="6501000" y="1390097"/>
              <a:chExt cx="810643" cy="2547765"/>
            </a:xfrm>
          </p:grpSpPr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C276649D-8680-48E5-A51F-1A65D03744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643" y="1390097"/>
                <a:ext cx="810000" cy="849255"/>
              </a:xfrm>
              <a:prstGeom prst="rect">
                <a:avLst/>
              </a:prstGeom>
              <a:ln w="57150">
                <a:solidFill>
                  <a:schemeClr val="bg2"/>
                </a:solidFill>
              </a:ln>
            </p:spPr>
            <p:txBody>
              <a:bodyPr vert="horz" lIns="108000" tIns="36000" rIns="108000" bIns="36000" rtlCol="0" anchor="ctr">
                <a:noAutofit/>
              </a:bodyPr>
              <a:lstStyle>
                <a:lvl1pPr marL="0" indent="0" algn="ctr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  <a:defRPr sz="3998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989981" indent="-380762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31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048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9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2267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7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1485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5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070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5992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69143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8362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chemeClr val="bg2"/>
                    </a:solidFill>
                  </a:rPr>
                  <a:t>&gt;</a:t>
                </a:r>
              </a:p>
            </p:txBody>
          </p:sp>
          <p:sp>
            <p:nvSpPr>
              <p:cNvPr id="4" name="Text Placeholder 4">
                <a:extLst>
                  <a:ext uri="{FF2B5EF4-FFF2-40B4-BE49-F238E27FC236}">
                    <a16:creationId xmlns:a16="http://schemas.microsoft.com/office/drawing/2014/main" id="{978FCA9B-D687-4B24-A17A-481FDC92E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000" y="3088607"/>
                <a:ext cx="810000" cy="849255"/>
              </a:xfrm>
              <a:prstGeom prst="rect">
                <a:avLst/>
              </a:prstGeom>
              <a:ln w="57150">
                <a:solidFill>
                  <a:schemeClr val="bg2"/>
                </a:solidFill>
              </a:ln>
            </p:spPr>
            <p:txBody>
              <a:bodyPr vert="horz" lIns="108000" tIns="36000" rIns="108000" bIns="36000" rtlCol="0" anchor="ctr">
                <a:noAutofit/>
              </a:bodyPr>
              <a:lstStyle>
                <a:lvl1pPr marL="0" indent="0" algn="ctr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  <a:defRPr sz="3998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989981" indent="-380762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31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048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9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2267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7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1485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5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070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5992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69143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8362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chemeClr val="bg2"/>
                    </a:solidFill>
                  </a:rPr>
                  <a:t>&lt;</a:t>
                </a:r>
              </a:p>
            </p:txBody>
          </p:sp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F392B1-E753-4D6D-905D-33808E4DCD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000" y="2239352"/>
                <a:ext cx="810000" cy="849255"/>
              </a:xfrm>
              <a:prstGeom prst="rect">
                <a:avLst/>
              </a:prstGeom>
              <a:ln w="57150">
                <a:solidFill>
                  <a:schemeClr val="bg2"/>
                </a:solidFill>
              </a:ln>
            </p:spPr>
            <p:txBody>
              <a:bodyPr vert="horz" lIns="108000" tIns="36000" rIns="108000" bIns="36000" rtlCol="0" anchor="ctr">
                <a:noAutofit/>
              </a:bodyPr>
              <a:lstStyle>
                <a:lvl1pPr marL="0" indent="0" algn="ctr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  <a:defRPr sz="3998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Arial" pitchFamily="34" charset="0"/>
                  </a:defRPr>
                </a:lvl1pPr>
                <a:lvl2pPr marL="989981" indent="-380762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31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048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9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2267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7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1485" indent="-304610" algn="l" defTabSz="1218438" rtl="0" eaLnBrk="1" latinLnBrk="1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  <a:defRPr sz="259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070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59924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69143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8362" indent="-304610" algn="l" defTabSz="1218438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chemeClr val="bg2"/>
                    </a:solidFill>
                  </a:rPr>
                  <a:t>=</a:t>
                </a:r>
              </a:p>
            </p:txBody>
          </p:sp>
        </p:grpSp>
        <p:sp>
          <p:nvSpPr>
            <p:cNvPr id="9" name="Text Placeholder 4">
              <a:extLst>
                <a:ext uri="{FF2B5EF4-FFF2-40B4-BE49-F238E27FC236}">
                  <a16:creationId xmlns:a16="http://schemas.microsoft.com/office/drawing/2014/main" id="{710158F8-596D-4B1E-AD93-CBF6F7A46BCE}"/>
                </a:ext>
              </a:extLst>
            </p:cNvPr>
            <p:cNvSpPr txBox="1">
              <a:spLocks/>
            </p:cNvSpPr>
            <p:nvPr/>
          </p:nvSpPr>
          <p:spPr>
            <a:xfrm>
              <a:off x="4648110" y="2555372"/>
              <a:ext cx="1113411" cy="1189468"/>
            </a:xfrm>
            <a:prstGeom prst="rect">
              <a:avLst/>
            </a:prstGeom>
            <a:ln w="57150">
              <a:noFill/>
            </a:ln>
          </p:spPr>
          <p:txBody>
            <a:bodyPr vert="horz" lIns="108000" tIns="36000" rIns="108000" bIns="36000" rtlCol="0" anchor="ctr">
              <a:noAutofit/>
            </a:bodyPr>
            <a:lstStyle>
              <a:lvl1pPr marL="0" indent="0" algn="ctr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3998" b="1" kern="1200" baseline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989981" indent="-380762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048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2267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1485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0704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59924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69143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78362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500" dirty="0">
                  <a:solidFill>
                    <a:schemeClr val="bg2"/>
                  </a:solidFill>
                </a:rPr>
                <a:t>a</a:t>
              </a:r>
            </a:p>
          </p:txBody>
        </p:sp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0411F563-1877-4894-A015-415FA953F4F1}"/>
                </a:ext>
              </a:extLst>
            </p:cNvPr>
            <p:cNvSpPr txBox="1">
              <a:spLocks/>
            </p:cNvSpPr>
            <p:nvPr/>
          </p:nvSpPr>
          <p:spPr>
            <a:xfrm>
              <a:off x="6652706" y="2555372"/>
              <a:ext cx="1113411" cy="1189468"/>
            </a:xfrm>
            <a:prstGeom prst="rect">
              <a:avLst/>
            </a:prstGeom>
            <a:ln w="57150">
              <a:noFill/>
            </a:ln>
          </p:spPr>
          <p:txBody>
            <a:bodyPr vert="horz" lIns="108000" tIns="36000" rIns="108000" bIns="36000" rtlCol="0" anchor="ctr">
              <a:noAutofit/>
            </a:bodyPr>
            <a:lstStyle>
              <a:lvl1pPr marL="0" indent="0" algn="ctr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3998" b="1" kern="1200" baseline="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989981" indent="-380762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048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2267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1485" indent="-304610" algn="l" defTabSz="1218438" rtl="0" eaLnBrk="1" latinLnBrk="1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0704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59924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69143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78362" indent="-304610" algn="l" defTabSz="1218438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500" dirty="0">
                  <a:solidFill>
                    <a:schemeClr val="bg2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0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09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Comparison Operators</a:t>
            </a:r>
          </a:p>
        </p:txBody>
      </p:sp>
      <p:graphicFrame>
        <p:nvGraphicFramePr>
          <p:cNvPr id="310" name="Group 134"/>
          <p:cNvGraphicFramePr/>
          <p:nvPr>
            <p:extLst>
              <p:ext uri="{D42A27DB-BD31-4B8C-83A1-F6EECF244321}">
                <p14:modId xmlns:p14="http://schemas.microsoft.com/office/powerpoint/2010/main" val="4052102238"/>
              </p:ext>
            </p:extLst>
          </p:nvPr>
        </p:nvGraphicFramePr>
        <p:xfrm>
          <a:off x="3571716" y="1347537"/>
          <a:ext cx="6124736" cy="4839462"/>
        </p:xfrm>
        <a:graphic>
          <a:graphicData uri="http://schemas.openxmlformats.org/drawingml/2006/table">
            <a:tbl>
              <a:tblPr/>
              <a:tblGrid>
                <a:gridCol w="365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9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018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 dirty="0">
                          <a:solidFill>
                            <a:srgbClr val="234465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28575">
                      <a:solidFill>
                        <a:srgbClr val="E0E3E9"/>
                      </a:solidFill>
                    </a:lnT>
                    <a:lnB w="28575">
                      <a:solidFill>
                        <a:srgbClr val="E0E3E9"/>
                      </a:solidFill>
                    </a:lnB>
                    <a:solidFill>
                      <a:srgbClr val="A3ABB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Notation</a:t>
                      </a:r>
                      <a:r>
                        <a:rPr>
                          <a:effectLst>
                            <a:outerShdw blurRad="38100" dist="38100" dir="2700000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t>in</a:t>
                      </a:r>
                      <a:r>
                        <a:rPr>
                          <a:effectLst>
                            <a:outerShdw blurRad="38100" dist="38100" dir="2700000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t>JS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28575">
                      <a:solidFill>
                        <a:srgbClr val="E0E3E9"/>
                      </a:solidFill>
                    </a:lnT>
                    <a:lnB w="28575">
                      <a:solidFill>
                        <a:srgbClr val="E0E3E9"/>
                      </a:solidFill>
                    </a:lnB>
                    <a:solidFill>
                      <a:srgbClr val="A3ABB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82575" indent="-282575" algn="l">
                        <a:lnSpc>
                          <a:spcPts val="3800"/>
                        </a:lnSpc>
                        <a:spcBef>
                          <a:spcPts val="600"/>
                        </a:spcBef>
                        <a:tabLst>
                          <a:tab pos="279400" algn="l"/>
                        </a:tabLst>
                        <a:defRPr sz="2800"/>
                      </a:pPr>
                      <a:r>
                        <a:t>Equal value</a:t>
                      </a:r>
                    </a:p>
                    <a:p>
                      <a:pPr marL="282575" indent="-282575" algn="l">
                        <a:lnSpc>
                          <a:spcPts val="3800"/>
                        </a:lnSpc>
                        <a:spcBef>
                          <a:spcPts val="600"/>
                        </a:spcBef>
                        <a:tabLst>
                          <a:tab pos="279400" algn="l"/>
                        </a:tabLst>
                        <a:defRPr sz="2800"/>
                      </a:pPr>
                      <a:r>
                        <a:t>Equal value and type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28575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>
                          <a:solidFill>
                            <a:schemeClr val="accent1"/>
                          </a:solidFill>
                        </a:defRPr>
                      </a:pPr>
                      <a:r>
                        <a:rPr b="1"/>
                        <a:t>==</a:t>
                      </a:r>
                    </a:p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>
                          <a:solidFill>
                            <a:schemeClr val="accent1"/>
                          </a:solidFill>
                        </a:defRPr>
                      </a:pPr>
                      <a:r>
                        <a:rPr b="1"/>
                        <a:t>===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28575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/>
                      </a:pPr>
                      <a:r>
                        <a:rPr dirty="0"/>
                        <a:t>Not equal value</a:t>
                      </a:r>
                    </a:p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/>
                      </a:pPr>
                      <a:r>
                        <a:rPr dirty="0"/>
                        <a:t>Not equal value/type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>
                          <a:solidFill>
                            <a:schemeClr val="accent1"/>
                          </a:solidFill>
                        </a:defRPr>
                      </a:pPr>
                      <a:r>
                        <a:rPr b="1" dirty="0"/>
                        <a:t>!=</a:t>
                      </a:r>
                    </a:p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2800">
                          <a:solidFill>
                            <a:schemeClr val="accent1"/>
                          </a:solidFill>
                        </a:defRPr>
                      </a:pPr>
                      <a:r>
                        <a:rPr b="1" dirty="0"/>
                        <a:t>!==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234465"/>
                          </a:solidFill>
                        </a:rPr>
                        <a:t>Greater than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chemeClr val="accent1"/>
                          </a:solidFill>
                        </a:rPr>
                        <a:t>&gt;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234465"/>
                          </a:solidFill>
                        </a:rPr>
                        <a:t>Greater than or Equal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chemeClr val="accent1"/>
                          </a:solidFill>
                        </a:rPr>
                        <a:t>&gt;=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234465"/>
                          </a:solidFill>
                        </a:rPr>
                        <a:t>Less than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>
                          <a:solidFill>
                            <a:schemeClr val="accent1"/>
                          </a:solidFill>
                        </a:rPr>
                        <a:t>&lt;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234465"/>
                          </a:solidFill>
                        </a:rPr>
                        <a:t>Less than or Equal</a:t>
                      </a:r>
                    </a:p>
                  </a:txBody>
                  <a:tcPr marL="45720" marR="45720" anchor="ctr" horzOverflow="overflow">
                    <a:lnL w="28575">
                      <a:solidFill>
                        <a:srgbClr val="E0E3E9"/>
                      </a:solidFill>
                    </a:lnL>
                    <a:lnR w="12700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  <a:spcBef>
                          <a:spcPts val="1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b="1" dirty="0">
                          <a:solidFill>
                            <a:schemeClr val="accent1"/>
                          </a:solidFill>
                        </a:rPr>
                        <a:t>&lt;=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E0E3E9"/>
                      </a:solidFill>
                    </a:lnL>
                    <a:lnR w="28575">
                      <a:solidFill>
                        <a:srgbClr val="E0E3E9"/>
                      </a:solidFill>
                    </a:lnR>
                    <a:lnT w="12700">
                      <a:solidFill>
                        <a:srgbClr val="E0E3E9"/>
                      </a:solidFill>
                    </a:lnT>
                    <a:lnB w="12700">
                      <a:solidFill>
                        <a:srgbClr val="E0E3E9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</a:t>
            </a:r>
            <a:endParaRPr lang="bg-BG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Values can be compared: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51000" y="1809000"/>
            <a:ext cx="6268065" cy="48097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a = 5;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let b = 10;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&lt; b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&gt; 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    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&gt; 100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  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false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&lt; a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false    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&lt;= 5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 == 2 * a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"2"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=== 2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false </a:t>
            </a:r>
          </a:p>
        </p:txBody>
      </p:sp>
      <p:pic>
        <p:nvPicPr>
          <p:cNvPr id="17" name="Picture 2" descr="Ð ÐµÐ·ÑÐ»ÑÐ°Ñ Ñ Ð¸Ð·Ð¾Ð±ÑÐ°Ð¶ÐµÐ½Ð¸Ðµ Ð·Ð° true or false">
            <a:extLst>
              <a:ext uri="{FF2B5EF4-FFF2-40B4-BE49-F238E27FC236}">
                <a16:creationId xmlns:a16="http://schemas.microsoft.com/office/drawing/2014/main" id="{A731ED7A-0F0B-4E0A-86DE-15AF92E8E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00" y="1104085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00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Implementing Control-Flow Logic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84277-D07A-4FDF-AA75-AB567A5EF5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23" y="1600201"/>
            <a:ext cx="2974554" cy="19288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18" name="Text Placeholder 6"/>
          <p:cNvSpPr txBox="1">
            <a:spLocks noGrp="1"/>
          </p:cNvSpPr>
          <p:nvPr>
            <p:ph type="body" sz="quarter" idx="10"/>
          </p:nvPr>
        </p:nvSpPr>
        <p:spPr>
          <a:xfrm>
            <a:off x="1791855" y="898926"/>
            <a:ext cx="9988970" cy="57420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if-else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statement:</a:t>
            </a:r>
          </a:p>
          <a:p>
            <a:pPr marL="803275" lvl="1" indent="-360362">
              <a:defRPr sz="3100"/>
            </a:pPr>
            <a:r>
              <a:rPr sz="3200" dirty="0"/>
              <a:t>Do action depending on condition</a:t>
            </a:r>
            <a:endParaRPr lang="en-US" sz="3200" dirty="0"/>
          </a:p>
          <a:p>
            <a:pPr marL="442913" lvl="1" indent="0">
              <a:buNone/>
              <a:defRPr sz="3100"/>
            </a:pPr>
            <a:endParaRPr sz="3200" dirty="0"/>
          </a:p>
          <a:p>
            <a:pPr marL="803275" lvl="1" indent="-360362">
              <a:defRPr sz="3100"/>
            </a:pPr>
            <a:endParaRPr sz="3200" dirty="0"/>
          </a:p>
          <a:p>
            <a:pPr marL="442913" lvl="1" indent="0">
              <a:buNone/>
              <a:defRPr sz="3100"/>
            </a:pPr>
            <a:endParaRPr lang="en-US" sz="3200" dirty="0"/>
          </a:p>
          <a:p>
            <a:pPr marL="803275" lvl="1" indent="-360362">
              <a:defRPr sz="3100"/>
            </a:pPr>
            <a:r>
              <a:rPr sz="3200" dirty="0"/>
              <a:t>You can chain conditions</a:t>
            </a:r>
          </a:p>
        </p:txBody>
      </p:sp>
      <p:sp>
        <p:nvSpPr>
          <p:cNvPr id="317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</a:t>
            </a:r>
            <a:r>
              <a:rPr lang="en-US" dirty="0"/>
              <a:t>a </a:t>
            </a:r>
            <a:r>
              <a:rPr dirty="0"/>
              <a:t>Conditional Statement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19" name="TextBox 5"/>
          <p:cNvSpPr txBox="1"/>
          <p:nvPr/>
        </p:nvSpPr>
        <p:spPr>
          <a:xfrm>
            <a:off x="2790762" y="2287080"/>
            <a:ext cx="3554505" cy="17018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let a = 5;</a:t>
            </a: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if</a:t>
            </a:r>
            <a:r>
              <a:rPr dirty="0">
                <a:solidFill>
                  <a:srgbClr val="234465"/>
                </a:solidFill>
              </a:rPr>
              <a:t> (a &gt;= 5) </a:t>
            </a:r>
            <a:r>
              <a:rPr dirty="0"/>
              <a:t>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console.log(a);</a:t>
            </a: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grpSp>
        <p:nvGrpSpPr>
          <p:cNvPr id="322" name="Speech Bubble: Rectangle with Corners Rounded 7"/>
          <p:cNvGrpSpPr/>
          <p:nvPr/>
        </p:nvGrpSpPr>
        <p:grpSpPr>
          <a:xfrm>
            <a:off x="7386273" y="2369080"/>
            <a:ext cx="3854383" cy="1537903"/>
            <a:chOff x="0" y="0"/>
            <a:chExt cx="3692406" cy="1167871"/>
          </a:xfrm>
        </p:grpSpPr>
        <p:sp>
          <p:nvSpPr>
            <p:cNvPr id="320" name="Shape"/>
            <p:cNvSpPr/>
            <p:nvPr/>
          </p:nvSpPr>
          <p:spPr>
            <a:xfrm>
              <a:off x="0" y="0"/>
              <a:ext cx="3692406" cy="1167871"/>
            </a:xfrm>
            <a:custGeom>
              <a:avLst/>
              <a:gdLst>
                <a:gd name="connsiteX0" fmla="*/ 0 w 21600"/>
                <a:gd name="connsiteY0" fmla="*/ 3600 h 21600"/>
                <a:gd name="connsiteX1" fmla="*/ 1139 w 21600"/>
                <a:gd name="connsiteY1" fmla="*/ 0 h 21600"/>
                <a:gd name="connsiteX2" fmla="*/ 20461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461 w 21600"/>
                <a:gd name="connsiteY5" fmla="*/ 21600 h 21600"/>
                <a:gd name="connsiteX6" fmla="*/ 9000 w 21600"/>
                <a:gd name="connsiteY6" fmla="*/ 21600 h 21600"/>
                <a:gd name="connsiteX7" fmla="*/ 6538 w 21600"/>
                <a:gd name="connsiteY7" fmla="*/ 21380 h 21600"/>
                <a:gd name="connsiteX8" fmla="*/ 3600 w 21600"/>
                <a:gd name="connsiteY8" fmla="*/ 21600 h 21600"/>
                <a:gd name="connsiteX9" fmla="*/ 1139 w 21600"/>
                <a:gd name="connsiteY9" fmla="*/ 21600 h 21600"/>
                <a:gd name="connsiteX10" fmla="*/ 0 w 21600"/>
                <a:gd name="connsiteY10" fmla="*/ 18000 h 21600"/>
                <a:gd name="connsiteX11" fmla="*/ 0 w 21600"/>
                <a:gd name="connsiteY11" fmla="*/ 12600 h 21600"/>
                <a:gd name="connsiteX12" fmla="*/ 0 w 21600"/>
                <a:gd name="connsiteY12" fmla="*/ 3600 h 21600"/>
                <a:gd name="connsiteX0" fmla="*/ 0 w 21600"/>
                <a:gd name="connsiteY0" fmla="*/ 3600 h 21600"/>
                <a:gd name="connsiteX1" fmla="*/ 1139 w 21600"/>
                <a:gd name="connsiteY1" fmla="*/ 0 h 21600"/>
                <a:gd name="connsiteX2" fmla="*/ 20461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461 w 21600"/>
                <a:gd name="connsiteY5" fmla="*/ 21600 h 21600"/>
                <a:gd name="connsiteX6" fmla="*/ 9000 w 21600"/>
                <a:gd name="connsiteY6" fmla="*/ 21600 h 21600"/>
                <a:gd name="connsiteX7" fmla="*/ 3600 w 21600"/>
                <a:gd name="connsiteY7" fmla="*/ 21600 h 21600"/>
                <a:gd name="connsiteX8" fmla="*/ 1139 w 21600"/>
                <a:gd name="connsiteY8" fmla="*/ 21600 h 21600"/>
                <a:gd name="connsiteX9" fmla="*/ 0 w 21600"/>
                <a:gd name="connsiteY9" fmla="*/ 18000 h 21600"/>
                <a:gd name="connsiteX10" fmla="*/ 0 w 21600"/>
                <a:gd name="connsiteY10" fmla="*/ 12600 h 21600"/>
                <a:gd name="connsiteX11" fmla="*/ 0 w 21600"/>
                <a:gd name="connsiteY11" fmla="*/ 3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10" y="0"/>
                    <a:pt x="1139" y="0"/>
                  </a:cubicBezTo>
                  <a:lnTo>
                    <a:pt x="20461" y="0"/>
                  </a:lnTo>
                  <a:cubicBezTo>
                    <a:pt x="2109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90" y="21600"/>
                    <a:pt x="20461" y="21600"/>
                  </a:cubicBezTo>
                  <a:lnTo>
                    <a:pt x="9000" y="21600"/>
                  </a:lnTo>
                  <a:lnTo>
                    <a:pt x="3600" y="21600"/>
                  </a:lnTo>
                  <a:lnTo>
                    <a:pt x="1139" y="21600"/>
                  </a:lnTo>
                  <a:cubicBezTo>
                    <a:pt x="510" y="21600"/>
                    <a:pt x="0" y="19988"/>
                    <a:pt x="0" y="18000"/>
                  </a:cubicBezTo>
                  <a:lnTo>
                    <a:pt x="0" y="12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1" name="If the condition is met, the code will execute"/>
            <p:cNvSpPr/>
            <p:nvPr/>
          </p:nvSpPr>
          <p:spPr>
            <a:xfrm>
              <a:off x="102730" y="583934"/>
              <a:ext cx="348694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If the condition </a:t>
              </a:r>
              <a:r>
                <a:rPr dirty="0">
                  <a:solidFill>
                    <a:schemeClr val="accent1"/>
                  </a:solidFill>
                </a:rPr>
                <a:t>is met</a:t>
              </a:r>
              <a:r>
                <a:rPr dirty="0"/>
                <a:t>, the code will execute</a:t>
              </a:r>
            </a:p>
          </p:txBody>
        </p:sp>
      </p:grpSp>
      <p:sp>
        <p:nvSpPr>
          <p:cNvPr id="323" name="TextBox 9"/>
          <p:cNvSpPr txBox="1"/>
          <p:nvPr/>
        </p:nvSpPr>
        <p:spPr>
          <a:xfrm>
            <a:off x="2790761" y="4990293"/>
            <a:ext cx="3554505" cy="1326103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7999" tIns="107999" rIns="107999" bIns="107999">
            <a:spAutoFit/>
          </a:bodyPr>
          <a:lstStyle/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else </a:t>
            </a:r>
            <a:r>
              <a:rPr dirty="0">
                <a:solidFill>
                  <a:schemeClr val="accent1"/>
                </a:solidFill>
              </a:rPr>
              <a:t>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console.log('no');</a:t>
            </a:r>
          </a:p>
          <a:p>
            <a:pPr>
              <a:defRPr sz="24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grpSp>
        <p:nvGrpSpPr>
          <p:cNvPr id="326" name="Speech Bubble: Rectangle with Corners Rounded 10"/>
          <p:cNvGrpSpPr/>
          <p:nvPr/>
        </p:nvGrpSpPr>
        <p:grpSpPr>
          <a:xfrm>
            <a:off x="7041000" y="4922629"/>
            <a:ext cx="4950342" cy="1393768"/>
            <a:chOff x="179638" y="122931"/>
            <a:chExt cx="4863289" cy="1023735"/>
          </a:xfrm>
        </p:grpSpPr>
        <p:sp>
          <p:nvSpPr>
            <p:cNvPr id="324" name="Shape"/>
            <p:cNvSpPr/>
            <p:nvPr/>
          </p:nvSpPr>
          <p:spPr>
            <a:xfrm>
              <a:off x="179638" y="122931"/>
              <a:ext cx="4863289" cy="1023735"/>
            </a:xfrm>
            <a:custGeom>
              <a:avLst/>
              <a:gdLst>
                <a:gd name="connsiteX0" fmla="*/ 0 w 21600"/>
                <a:gd name="connsiteY0" fmla="*/ 3600 h 21600"/>
                <a:gd name="connsiteX1" fmla="*/ 758 w 21600"/>
                <a:gd name="connsiteY1" fmla="*/ 0 h 21600"/>
                <a:gd name="connsiteX2" fmla="*/ 20842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842 w 21600"/>
                <a:gd name="connsiteY5" fmla="*/ 21600 h 21600"/>
                <a:gd name="connsiteX6" fmla="*/ 9000 w 21600"/>
                <a:gd name="connsiteY6" fmla="*/ 21600 h 21600"/>
                <a:gd name="connsiteX7" fmla="*/ 3600 w 21600"/>
                <a:gd name="connsiteY7" fmla="*/ 21600 h 21600"/>
                <a:gd name="connsiteX8" fmla="*/ 758 w 21600"/>
                <a:gd name="connsiteY8" fmla="*/ 21600 h 21600"/>
                <a:gd name="connsiteX9" fmla="*/ 0 w 21600"/>
                <a:gd name="connsiteY9" fmla="*/ 18000 h 21600"/>
                <a:gd name="connsiteX10" fmla="*/ 0 w 21600"/>
                <a:gd name="connsiteY10" fmla="*/ 12600 h 21600"/>
                <a:gd name="connsiteX11" fmla="*/ 0 w 21600"/>
                <a:gd name="connsiteY11" fmla="*/ 3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339" y="0"/>
                    <a:pt x="758" y="0"/>
                  </a:cubicBezTo>
                  <a:lnTo>
                    <a:pt x="20842" y="0"/>
                  </a:lnTo>
                  <a:cubicBezTo>
                    <a:pt x="21261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261" y="21600"/>
                    <a:pt x="20842" y="21600"/>
                  </a:cubicBezTo>
                  <a:lnTo>
                    <a:pt x="9000" y="21600"/>
                  </a:lnTo>
                  <a:lnTo>
                    <a:pt x="3600" y="21600"/>
                  </a:lnTo>
                  <a:lnTo>
                    <a:pt x="758" y="21600"/>
                  </a:lnTo>
                  <a:cubicBezTo>
                    <a:pt x="339" y="21600"/>
                    <a:pt x="0" y="19988"/>
                    <a:pt x="0" y="18000"/>
                  </a:cubicBezTo>
                  <a:lnTo>
                    <a:pt x="0" y="12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chemeClr val="accent1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5" name="Continue on the next condition, if the first is not met"/>
            <p:cNvSpPr/>
            <p:nvPr/>
          </p:nvSpPr>
          <p:spPr>
            <a:xfrm>
              <a:off x="256252" y="634798"/>
              <a:ext cx="46719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Continue on the </a:t>
              </a:r>
              <a:r>
                <a:rPr dirty="0">
                  <a:solidFill>
                    <a:schemeClr val="accent1"/>
                  </a:solidFill>
                </a:rPr>
                <a:t>next condition</a:t>
              </a:r>
              <a:r>
                <a:rPr dirty="0"/>
                <a:t>, if the first is </a:t>
              </a:r>
              <a:r>
                <a:rPr dirty="0">
                  <a:solidFill>
                    <a:schemeClr val="accent1"/>
                  </a:solidFill>
                </a:rPr>
                <a:t>not met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 smtClean="0"/>
          </a:p>
          <a:p>
            <a:pPr marL="0" indent="0" algn="ctr">
              <a:buNone/>
            </a:pPr>
            <a:r>
              <a:rPr lang="en-US" sz="9600" b="1" dirty="0" smtClean="0"/>
              <a:t>Channel for Communication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60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29" name="Text Placeholder 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Write a function that receives a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single number </a:t>
            </a:r>
            <a:r>
              <a:rPr dirty="0"/>
              <a:t>and checks if </a:t>
            </a:r>
            <a:br>
              <a:rPr dirty="0"/>
            </a:br>
            <a:r>
              <a:rPr dirty="0"/>
              <a:t>the grade is excellent or not</a:t>
            </a:r>
          </a:p>
          <a:p>
            <a:r>
              <a:rPr dirty="0"/>
              <a:t>If it is, print </a:t>
            </a:r>
            <a:r>
              <a:rPr lang="en-US" b="1" dirty="0">
                <a:sym typeface="Helvetica"/>
              </a:rPr>
              <a:t>"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Excellent</a:t>
            </a:r>
            <a:r>
              <a:rPr lang="en-US" b="1" dirty="0">
                <a:sym typeface="Helvetica"/>
              </a:rPr>
              <a:t>"</a:t>
            </a:r>
            <a:r>
              <a:rPr dirty="0"/>
              <a:t>, otherwise print </a:t>
            </a:r>
            <a:r>
              <a:rPr lang="en-US" b="1" dirty="0">
                <a:sym typeface="Helvetica"/>
              </a:rPr>
              <a:t>"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Not excellent</a:t>
            </a:r>
            <a:r>
              <a:rPr lang="en-US" b="1" dirty="0">
                <a:sym typeface="Helvetica"/>
              </a:rPr>
              <a:t>"</a:t>
            </a:r>
            <a:endParaRPr b="1"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Problem: Excellent Grade</a:t>
            </a:r>
          </a:p>
        </p:txBody>
      </p:sp>
      <p:grpSp>
        <p:nvGrpSpPr>
          <p:cNvPr id="342" name="Group 4"/>
          <p:cNvGrpSpPr/>
          <p:nvPr/>
        </p:nvGrpSpPr>
        <p:grpSpPr>
          <a:xfrm>
            <a:off x="381000" y="3956839"/>
            <a:ext cx="5940000" cy="1696184"/>
            <a:chOff x="-2" y="1484"/>
            <a:chExt cx="5939998" cy="1586690"/>
          </a:xfrm>
        </p:grpSpPr>
        <p:grpSp>
          <p:nvGrpSpPr>
            <p:cNvPr id="337" name="Group 10"/>
            <p:cNvGrpSpPr/>
            <p:nvPr/>
          </p:nvGrpSpPr>
          <p:grpSpPr>
            <a:xfrm>
              <a:off x="-2" y="1484"/>
              <a:ext cx="5939998" cy="1101082"/>
              <a:chOff x="-1" y="1484"/>
              <a:chExt cx="5939996" cy="1101081"/>
            </a:xfrm>
          </p:grpSpPr>
          <p:sp>
            <p:nvSpPr>
              <p:cNvPr id="331" name="Text Placeholder 3"/>
              <p:cNvSpPr txBox="1"/>
              <p:nvPr/>
            </p:nvSpPr>
            <p:spPr>
              <a:xfrm>
                <a:off x="-1" y="598215"/>
                <a:ext cx="2944185" cy="481510"/>
              </a:xfrm>
              <a:prstGeom prst="rect">
                <a:avLst/>
              </a:prstGeom>
              <a:solidFill>
                <a:srgbClr val="ADB4C3">
                  <a:alpha val="15000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2000" tIns="72000" rIns="72000" bIns="72000" numCol="1" anchor="t">
                <a:spAutoFit/>
              </a:bodyPr>
              <a:lstStyle>
                <a:lvl1pPr>
                  <a:spcBef>
                    <a:spcPts val="600"/>
                  </a:spcBef>
                  <a:defRPr sz="2400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t>5.50</a:t>
                </a:r>
              </a:p>
            </p:txBody>
          </p:sp>
          <p:sp>
            <p:nvSpPr>
              <p:cNvPr id="332" name="Text Placeholder 3"/>
              <p:cNvSpPr txBox="1"/>
              <p:nvPr/>
            </p:nvSpPr>
            <p:spPr>
              <a:xfrm>
                <a:off x="1077" y="1484"/>
                <a:ext cx="2944185" cy="607100"/>
              </a:xfrm>
              <a:prstGeom prst="rect">
                <a:avLst/>
              </a:prstGeom>
              <a:solidFill>
                <a:srgbClr val="ADB4C3">
                  <a:alpha val="50195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7999" tIns="107999" rIns="107999" bIns="107999" numCol="1" anchor="t">
                <a:spAutoFit/>
              </a:bodyPr>
              <a:lstStyle>
                <a:lvl1pPr algn="ctr" defTabSz="1218070">
                  <a:defRPr sz="28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dirty="0"/>
                  <a:t>Input</a:t>
                </a:r>
              </a:p>
            </p:txBody>
          </p:sp>
          <p:grpSp>
            <p:nvGrpSpPr>
              <p:cNvPr id="335" name="Text Placeholder 3"/>
              <p:cNvGrpSpPr/>
              <p:nvPr/>
            </p:nvGrpSpPr>
            <p:grpSpPr>
              <a:xfrm>
                <a:off x="2949965" y="608567"/>
                <a:ext cx="2990030" cy="493998"/>
                <a:chOff x="-166896" y="10356"/>
                <a:chExt cx="2990029" cy="493997"/>
              </a:xfrm>
            </p:grpSpPr>
            <p:sp>
              <p:nvSpPr>
                <p:cNvPr id="333" name="Rectangle"/>
                <p:cNvSpPr/>
                <p:nvPr/>
              </p:nvSpPr>
              <p:spPr>
                <a:xfrm>
                  <a:off x="-166896" y="10356"/>
                  <a:ext cx="2990029" cy="481159"/>
                </a:xfrm>
                <a:prstGeom prst="rect">
                  <a:avLst/>
                </a:prstGeom>
                <a:solidFill>
                  <a:srgbClr val="ADB4C3">
                    <a:alpha val="15000"/>
                  </a:srgbClr>
                </a:solidFill>
                <a:ln w="12700" cap="flat">
                  <a:solidFill>
                    <a:schemeClr val="accent5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spcBef>
                      <a:spcPts val="600"/>
                    </a:spcBef>
                    <a:defRPr sz="2400">
                      <a:solidFill>
                        <a:srgbClr val="000000"/>
                      </a:solidFill>
                      <a:latin typeface="Consolas"/>
                      <a:ea typeface="Consolas"/>
                      <a:cs typeface="Consolas"/>
                      <a:sym typeface="Consolas"/>
                    </a:defRPr>
                  </a:pPr>
                  <a:endParaRPr/>
                </a:p>
              </p:txBody>
            </p:sp>
            <p:sp>
              <p:nvSpPr>
                <p:cNvPr id="334" name="Excellent"/>
                <p:cNvSpPr txBox="1"/>
                <p:nvPr/>
              </p:nvSpPr>
              <p:spPr>
                <a:xfrm>
                  <a:off x="-131038" y="37240"/>
                  <a:ext cx="2459171" cy="4671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72000" tIns="72000" rIns="72000" bIns="72000" numCol="1" anchor="t">
                  <a:spAutoFit/>
                </a:bodyPr>
                <a:lstStyle>
                  <a:lvl1pPr>
                    <a:spcBef>
                      <a:spcPts val="600"/>
                    </a:spcBef>
                    <a:defRPr sz="2300">
                      <a:latin typeface="Consolas"/>
                      <a:ea typeface="Consolas"/>
                      <a:cs typeface="Consolas"/>
                      <a:sym typeface="Consolas"/>
                    </a:defRPr>
                  </a:lvl1pPr>
                </a:lstStyle>
                <a:p>
                  <a:r>
                    <a:rPr dirty="0"/>
                    <a:t>Excellent</a:t>
                  </a:r>
                </a:p>
              </p:txBody>
            </p:sp>
          </p:grpSp>
          <p:sp>
            <p:nvSpPr>
              <p:cNvPr id="336" name="Text Placeholder 3"/>
              <p:cNvSpPr txBox="1"/>
              <p:nvPr/>
            </p:nvSpPr>
            <p:spPr>
              <a:xfrm>
                <a:off x="2937706" y="1484"/>
                <a:ext cx="3002289" cy="615472"/>
              </a:xfrm>
              <a:prstGeom prst="rect">
                <a:avLst/>
              </a:prstGeom>
              <a:solidFill>
                <a:srgbClr val="ADB4C3">
                  <a:alpha val="50195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7999" tIns="107999" rIns="107999" bIns="107999" numCol="1" anchor="t">
                <a:spAutoFit/>
              </a:bodyPr>
              <a:lstStyle>
                <a:lvl1pPr algn="ctr" defTabSz="1218070">
                  <a:defRPr sz="2800" b="1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dirty="0"/>
                  <a:t>Output</a:t>
                </a:r>
              </a:p>
            </p:txBody>
          </p:sp>
        </p:grpSp>
        <p:sp>
          <p:nvSpPr>
            <p:cNvPr id="338" name="Text Placeholder 3"/>
            <p:cNvSpPr txBox="1"/>
            <p:nvPr/>
          </p:nvSpPr>
          <p:spPr>
            <a:xfrm>
              <a:off x="0" y="1090436"/>
              <a:ext cx="2944184" cy="481510"/>
            </a:xfrm>
            <a:prstGeom prst="rect">
              <a:avLst/>
            </a:prstGeom>
            <a:solidFill>
              <a:srgbClr val="ADB4C3">
                <a:alpha val="15000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2000" tIns="72000" rIns="72000" bIns="72000" numCol="1" anchor="t">
              <a:spAutoFit/>
            </a:bodyPr>
            <a:lstStyle>
              <a:lvl1pPr>
                <a:spcBef>
                  <a:spcPts val="600"/>
                </a:spcBef>
                <a:defRPr sz="24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dirty="0"/>
                <a:t>4.35</a:t>
              </a:r>
            </a:p>
          </p:txBody>
        </p:sp>
        <p:grpSp>
          <p:nvGrpSpPr>
            <p:cNvPr id="341" name="Text Placeholder 3"/>
            <p:cNvGrpSpPr/>
            <p:nvPr/>
          </p:nvGrpSpPr>
          <p:grpSpPr>
            <a:xfrm>
              <a:off x="2937706" y="1098219"/>
              <a:ext cx="3002290" cy="489955"/>
              <a:chOff x="-179154" y="25553"/>
              <a:chExt cx="3002289" cy="489954"/>
            </a:xfrm>
          </p:grpSpPr>
          <p:sp>
            <p:nvSpPr>
              <p:cNvPr id="339" name="Rectangle"/>
              <p:cNvSpPr/>
              <p:nvPr/>
            </p:nvSpPr>
            <p:spPr>
              <a:xfrm>
                <a:off x="-179154" y="25553"/>
                <a:ext cx="3002289" cy="468265"/>
              </a:xfrm>
              <a:prstGeom prst="rect">
                <a:avLst/>
              </a:prstGeom>
              <a:solidFill>
                <a:srgbClr val="ADB4C3">
                  <a:alpha val="15000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</p:txBody>
          </p:sp>
          <p:sp>
            <p:nvSpPr>
              <p:cNvPr id="340" name="Not excellent"/>
              <p:cNvSpPr txBox="1"/>
              <p:nvPr/>
            </p:nvSpPr>
            <p:spPr>
              <a:xfrm>
                <a:off x="-131036" y="48393"/>
                <a:ext cx="2774171" cy="4671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2000" tIns="72000" rIns="72000" bIns="72000" numCol="1" anchor="t">
                <a:spAutoFit/>
              </a:bodyPr>
              <a:lstStyle>
                <a:lvl1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dirty="0"/>
                  <a:t>Not excellent</a:t>
                </a:r>
              </a:p>
            </p:txBody>
          </p:sp>
        </p:grpSp>
      </p:grpSp>
      <p:sp>
        <p:nvSpPr>
          <p:cNvPr id="343" name="TextBox 13"/>
          <p:cNvSpPr txBox="1"/>
          <p:nvPr/>
        </p:nvSpPr>
        <p:spPr>
          <a:xfrm>
            <a:off x="7217247" y="3239017"/>
            <a:ext cx="4349165" cy="28067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function solve(grade){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  if (grade &gt;= 5.50) 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chemeClr val="accent2"/>
                </a:solidFill>
              </a:rPr>
              <a:t>//TODO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  } else {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chemeClr val="accent2"/>
                </a:solidFill>
              </a:rPr>
              <a:t>//TODO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  }</a:t>
            </a:r>
          </a:p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  <p:bldP spid="343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3FA1D-8EB4-4D52-8E52-845C4AB09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BEF43-3955-4139-9FED-CC14D7492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if / else </a:t>
            </a:r>
            <a:r>
              <a:rPr lang="en-US" dirty="0"/>
              <a:t>- </a:t>
            </a:r>
            <a:r>
              <a:rPr lang="en-US" b="1" dirty="0">
                <a:solidFill>
                  <a:schemeClr val="bg1"/>
                </a:solidFill>
              </a:rPr>
              <a:t>if / else</a:t>
            </a:r>
            <a:r>
              <a:rPr lang="en-US" dirty="0"/>
              <a:t>… construct is a series of checks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one condition is true, it does not proceed to verify the following conditions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4E8962-A5CD-4F77-B664-1A422BE2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Conditional Statements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413137-A048-4BA1-B23F-600250B4A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4" y="1809000"/>
            <a:ext cx="5670000" cy="35113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latin typeface="Consolas" pitchFamily="49" charset="0"/>
              </a:rPr>
              <a:t>let</a:t>
            </a:r>
            <a:r>
              <a:rPr lang="it-IT" sz="2100" b="1" noProof="1">
                <a:latin typeface="Consolas" pitchFamily="49" charset="0"/>
              </a:rPr>
              <a:t> a = 5;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if (a </a:t>
            </a:r>
            <a:r>
              <a:rPr lang="it-IT" sz="2100" b="1" noProof="1">
                <a:solidFill>
                  <a:schemeClr val="bg1"/>
                </a:solidFill>
                <a:latin typeface="Consolas" pitchFamily="49" charset="0"/>
              </a:rPr>
              <a:t>&gt;</a:t>
            </a:r>
            <a:r>
              <a:rPr lang="it-IT" sz="2100" b="1" noProof="1">
                <a:latin typeface="Consolas" pitchFamily="49" charset="0"/>
              </a:rPr>
              <a:t> 10) 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  console.log("Bigger than 10"); 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else if (a </a:t>
            </a:r>
            <a:r>
              <a:rPr lang="it-IT" sz="2100" b="1" noProof="1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it-IT" sz="2100" b="1" noProof="1">
                <a:latin typeface="Consolas" pitchFamily="49" charset="0"/>
              </a:rPr>
              <a:t> 10)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  console.log("</a:t>
            </a:r>
            <a:r>
              <a:rPr lang="en-US" sz="2100" b="1" noProof="1">
                <a:latin typeface="Consolas" pitchFamily="49" charset="0"/>
              </a:rPr>
              <a:t>Less</a:t>
            </a:r>
            <a:r>
              <a:rPr lang="it-IT" sz="2100" b="1" noProof="1">
                <a:latin typeface="Consolas" pitchFamily="49" charset="0"/>
              </a:rPr>
              <a:t> than 10"); 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else </a:t>
            </a:r>
          </a:p>
          <a:p>
            <a:pPr defTabSz="1218438" eaLnBrk="0" latinLnBrk="1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100" b="1" noProof="1">
                <a:latin typeface="Consolas" pitchFamily="49" charset="0"/>
              </a:rPr>
              <a:t>  console.log("</a:t>
            </a:r>
            <a:r>
              <a:rPr lang="en-US" sz="2100" b="1" noProof="1">
                <a:latin typeface="Consolas" pitchFamily="49" charset="0"/>
              </a:rPr>
              <a:t>Equal</a:t>
            </a:r>
            <a:r>
              <a:rPr lang="it-IT" sz="2100" b="1" noProof="1">
                <a:latin typeface="Consolas" pitchFamily="49" charset="0"/>
              </a:rPr>
              <a:t> to 10");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B8828551-2E72-4E18-8EDC-1743E152F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000" y="3744000"/>
            <a:ext cx="3172813" cy="1170000"/>
          </a:xfrm>
          <a:prstGeom prst="wedgeRoundRectCallout">
            <a:avLst>
              <a:gd name="adj1" fmla="val -61261"/>
              <a:gd name="adj2" fmla="val -273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"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10</a:t>
            </a: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will be printed</a:t>
            </a:r>
            <a:endParaRPr lang="bg-BG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61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/>
              <a:t>By given country print the typical spoken language: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English -&gt; England, USA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Spanish -&gt; Spain, Argentina, Mexico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 -&gt; unknown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Foreign Languages</a:t>
            </a:r>
            <a:endParaRPr lang="bg-BG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BBD9833-E1F6-4ED9-ACD7-3E71DB546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4104000"/>
            <a:ext cx="202045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USA</a:t>
            </a:r>
            <a:endParaRPr lang="it-IT" sz="2800" b="1" noProof="1">
              <a:latin typeface="Consolas" panose="020B0609020204030204" pitchFamily="49" charset="0"/>
            </a:endParaRPr>
          </a:p>
        </p:txBody>
      </p:sp>
      <p:sp>
        <p:nvSpPr>
          <p:cNvPr id="6" name="Right Arrow 11">
            <a:extLst>
              <a:ext uri="{FF2B5EF4-FFF2-40B4-BE49-F238E27FC236}">
                <a16:creationId xmlns:a16="http://schemas.microsoft.com/office/drawing/2014/main" id="{4BC44E1E-04D8-40B9-9563-06BD65D09BB9}"/>
              </a:ext>
            </a:extLst>
          </p:cNvPr>
          <p:cNvSpPr/>
          <p:nvPr/>
        </p:nvSpPr>
        <p:spPr>
          <a:xfrm>
            <a:off x="3261000" y="4209713"/>
            <a:ext cx="381000" cy="311791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F3E9CD4-6518-4906-96BC-236FF8DE2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000" y="4103999"/>
            <a:ext cx="185239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anose="020B0609020204030204" pitchFamily="49" charset="0"/>
              </a:rPr>
              <a:t>English</a:t>
            </a:r>
            <a:endParaRPr lang="it-IT" sz="2800" b="1" noProof="1">
              <a:latin typeface="Consolas" panose="020B0609020204030204" pitchFamily="49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637FB0AC-24C4-42D4-8864-F9F861C66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59" y="4959000"/>
            <a:ext cx="202045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Germany</a:t>
            </a:r>
            <a:endParaRPr lang="it-IT" sz="2800" b="1" noProof="1">
              <a:latin typeface="Consolas" panose="020B0609020204030204" pitchFamily="49" charset="0"/>
            </a:endParaRPr>
          </a:p>
        </p:txBody>
      </p:sp>
      <p:sp>
        <p:nvSpPr>
          <p:cNvPr id="9" name="Right Arrow 11">
            <a:extLst>
              <a:ext uri="{FF2B5EF4-FFF2-40B4-BE49-F238E27FC236}">
                <a16:creationId xmlns:a16="http://schemas.microsoft.com/office/drawing/2014/main" id="{4BC44E1E-04D8-40B9-9563-06BD65D09BB9}"/>
              </a:ext>
            </a:extLst>
          </p:cNvPr>
          <p:cNvSpPr/>
          <p:nvPr/>
        </p:nvSpPr>
        <p:spPr>
          <a:xfrm>
            <a:off x="3261000" y="5064714"/>
            <a:ext cx="381000" cy="311791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BC9C8BB-D7A5-441B-BCF3-DD46D7A0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000" y="4958999"/>
            <a:ext cx="185239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unknown</a:t>
            </a:r>
            <a:endParaRPr lang="it-IT" sz="2800" b="1" noProof="1">
              <a:latin typeface="Consolas" panose="020B0609020204030204" pitchFamily="49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C399DD9-4321-4FFC-A25B-69B3E1BA8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293685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Foreign Languages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26000" y="1429242"/>
            <a:ext cx="9493200" cy="483475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function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solve</a:t>
            </a:r>
            <a:r>
              <a:rPr lang="en-US" sz="2000" b="1" dirty="0">
                <a:latin typeface="Consolas" panose="020B0609020204030204" pitchFamily="49" charset="0"/>
              </a:rPr>
              <a:t>(country){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if</a:t>
            </a:r>
            <a:r>
              <a:rPr lang="bg-BG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(country</a:t>
            </a:r>
            <a:r>
              <a:rPr lang="bg-BG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==</a:t>
            </a:r>
            <a:r>
              <a:rPr lang="bg-BG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'England')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console.log('English');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else if </a:t>
            </a:r>
            <a:r>
              <a:rPr lang="en-US" sz="2000" b="1" dirty="0">
                <a:latin typeface="Consolas" panose="020B0609020204030204" pitchFamily="49" charset="0"/>
              </a:rPr>
              <a:t>(country</a:t>
            </a:r>
            <a:r>
              <a:rPr lang="bg-BG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==</a:t>
            </a:r>
            <a:r>
              <a:rPr lang="bg-BG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'USA')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console.log('English');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else if </a:t>
            </a:r>
            <a:r>
              <a:rPr lang="en-US" sz="2000" b="1" dirty="0">
                <a:latin typeface="Consolas" panose="020B0609020204030204" pitchFamily="49" charset="0"/>
              </a:rPr>
              <a:t>(country == 'Spain')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console.log('Spanish');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else if </a:t>
            </a:r>
            <a:r>
              <a:rPr lang="en-US" sz="2000" b="1" dirty="0">
                <a:latin typeface="Consolas" panose="020B0609020204030204" pitchFamily="49" charset="0"/>
              </a:rPr>
              <a:t>(country == 'Argentina')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console.log('Spanish');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else if </a:t>
            </a:r>
            <a:r>
              <a:rPr lang="en-US" sz="2000" b="1" dirty="0">
                <a:latin typeface="Consolas" panose="020B0609020204030204" pitchFamily="49" charset="0"/>
              </a:rPr>
              <a:t>(country == 'Mexico')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console.log('Spanish');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else</a:t>
            </a:r>
            <a:r>
              <a:rPr lang="en-US" sz="2000" b="1" dirty="0">
                <a:latin typeface="Consolas" panose="020B0609020204030204" pitchFamily="49" charset="0"/>
              </a:rPr>
              <a:t> {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  console.log('unknown')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it-IT" sz="2000" b="1" i="1" noProof="1">
              <a:solidFill>
                <a:schemeClr val="accent2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3FA1D-8EB4-4D52-8E52-845C4AB09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BEF43-3955-4139-9FED-CC14D7492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</a:pPr>
            <a:r>
              <a:rPr lang="en-US" sz="3600" dirty="0"/>
              <a:t>Works as a series of </a:t>
            </a:r>
            <a:r>
              <a:rPr lang="en-US" sz="3600" b="1" dirty="0">
                <a:solidFill>
                  <a:schemeClr val="bg1"/>
                </a:solidFill>
              </a:rPr>
              <a:t>if / else if / else if</a:t>
            </a:r>
            <a:r>
              <a:rPr lang="en-US" sz="3600" dirty="0"/>
              <a:t>…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4E8962-A5CD-4F77-B664-1A422BE2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Switch-case Statement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296000" y="2034000"/>
            <a:ext cx="3352800" cy="427347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(...){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case</a:t>
            </a:r>
            <a:r>
              <a:rPr lang="bg-BG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...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…: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code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case</a:t>
            </a:r>
            <a:r>
              <a:rPr lang="bg-BG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...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endParaRPr lang="bg-BG" sz="26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code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default:</a:t>
            </a:r>
            <a:endParaRPr lang="bg-BG" sz="2600" b="1" noProof="1"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chemeClr val="accent4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code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E4082C5-4D7C-40B5-8738-A16F89CDCEC7}"/>
              </a:ext>
            </a:extLst>
          </p:cNvPr>
          <p:cNvSpPr/>
          <p:nvPr/>
        </p:nvSpPr>
        <p:spPr>
          <a:xfrm>
            <a:off x="4836000" y="2529000"/>
            <a:ext cx="1723938" cy="2182079"/>
          </a:xfrm>
          <a:prstGeom prst="rect">
            <a:avLst/>
          </a:prstGeom>
          <a:noFill/>
          <a:ln w="50800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98C62871-31FE-417D-BEF7-57C3F190C2F9}"/>
              </a:ext>
            </a:extLst>
          </p:cNvPr>
          <p:cNvSpPr/>
          <p:nvPr/>
        </p:nvSpPr>
        <p:spPr>
          <a:xfrm>
            <a:off x="4836000" y="4711079"/>
            <a:ext cx="1723938" cy="1210363"/>
          </a:xfrm>
          <a:prstGeom prst="rect">
            <a:avLst/>
          </a:prstGeom>
          <a:noFill/>
          <a:ln w="50800">
            <a:solidFill>
              <a:srgbClr val="FFA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9B7F0EE0-F803-4F0A-A1B6-5CBA9EA91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000" y="3564000"/>
            <a:ext cx="2790000" cy="1441426"/>
          </a:xfrm>
          <a:prstGeom prst="wedgeRoundRectCallout">
            <a:avLst>
              <a:gd name="adj1" fmla="val 59107"/>
              <a:gd name="adj2" fmla="val -3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List of conditions (values) for the inspection 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F087A44-4E2D-4316-8D05-DB28D7C2E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938" y="1988188"/>
            <a:ext cx="2570320" cy="1396426"/>
          </a:xfrm>
          <a:prstGeom prst="wedgeRoundRectCallout">
            <a:avLst>
              <a:gd name="adj1" fmla="val -60215"/>
              <a:gd name="adj2" fmla="val -26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The condition in the</a:t>
            </a:r>
            <a:r>
              <a:rPr lang="en-US" sz="2400" b="1" dirty="0">
                <a:solidFill>
                  <a:schemeClr val="bg1"/>
                </a:solidFill>
              </a:rPr>
              <a:t> switch case</a:t>
            </a:r>
            <a:r>
              <a:rPr lang="en-US" sz="2400" b="1" dirty="0">
                <a:solidFill>
                  <a:schemeClr val="bg2"/>
                </a:solidFill>
              </a:rPr>
              <a:t> is a value 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6A527F12-4001-44AE-A55D-80451501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000" y="4711079"/>
            <a:ext cx="3690000" cy="1303394"/>
          </a:xfrm>
          <a:prstGeom prst="wedgeRoundRectCallout">
            <a:avLst>
              <a:gd name="adj1" fmla="val -56361"/>
              <a:gd name="adj2" fmla="val -172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Code to be executed if there is no match with any case 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program that takes an integer as a parameter and prints the corresponding month</a:t>
            </a:r>
            <a:endParaRPr lang="bg-BG" dirty="0"/>
          </a:p>
          <a:p>
            <a:r>
              <a:rPr lang="en-US" dirty="0"/>
              <a:t> If the number </a:t>
            </a:r>
            <a:r>
              <a:rPr lang="en-US" b="1" dirty="0">
                <a:solidFill>
                  <a:schemeClr val="bg1"/>
                </a:solidFill>
              </a:rPr>
              <a:t>is more than 12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less than 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print "</a:t>
            </a:r>
            <a:r>
              <a:rPr lang="en-US" b="1" dirty="0">
                <a:solidFill>
                  <a:schemeClr val="bg1"/>
                </a:solidFill>
              </a:rPr>
              <a:t>Error!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Month Printer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91000" y="3092805"/>
            <a:ext cx="6480000" cy="360365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latin typeface="Consolas" pitchFamily="49" charset="0"/>
              </a:rPr>
              <a:t>function solve(month) {</a:t>
            </a:r>
            <a:endParaRPr lang="bg-BG" sz="2000" b="1" noProof="1">
              <a:latin typeface="Consolas" pitchFamily="49" charset="0"/>
            </a:endParaRP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switch (</a:t>
            </a:r>
            <a:r>
              <a:rPr lang="en-US" sz="2000" b="1" noProof="1">
                <a:latin typeface="Consolas" pitchFamily="49" charset="0"/>
              </a:rPr>
              <a:t>month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) {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latin typeface="Consolas" pitchFamily="49" charset="0"/>
              </a:rPr>
              <a:t>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case 1:</a:t>
            </a:r>
            <a:r>
              <a:rPr lang="en-US" sz="2000" b="1" noProof="1">
                <a:latin typeface="Consolas" pitchFamily="49" charset="0"/>
              </a:rPr>
              <a:t> console.log("January");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break</a:t>
            </a:r>
            <a:r>
              <a:rPr lang="en-US" sz="2000" b="1" noProof="1">
                <a:latin typeface="Consolas" pitchFamily="49" charset="0"/>
              </a:rPr>
              <a:t>;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latin typeface="Consolas" pitchFamily="49" charset="0"/>
              </a:rPr>
              <a:t>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case 2:</a:t>
            </a:r>
            <a:r>
              <a:rPr lang="en-US" sz="2000" b="1" noProof="1">
                <a:latin typeface="Consolas" pitchFamily="49" charset="0"/>
              </a:rPr>
              <a:t> console.log("February");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break</a:t>
            </a:r>
            <a:r>
              <a:rPr lang="en-US" sz="2000" b="1" noProof="1">
                <a:latin typeface="Consolas" pitchFamily="49" charset="0"/>
              </a:rPr>
              <a:t>;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rPr>
              <a:t>  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</a:rPr>
              <a:t>//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</a:rPr>
              <a:t>TODO: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</a:rPr>
              <a:t> Add the other cases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  default:</a:t>
            </a:r>
            <a:r>
              <a:rPr lang="en-US" sz="2000" b="1" noProof="1">
                <a:latin typeface="Consolas" pitchFamily="49" charset="0"/>
              </a:rPr>
              <a:t> console.log("Error!");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break</a:t>
            </a:r>
            <a:r>
              <a:rPr lang="en-US" sz="2000" b="1" noProof="1">
                <a:latin typeface="Consolas" pitchFamily="49" charset="0"/>
              </a:rPr>
              <a:t>;</a:t>
            </a:r>
          </a:p>
          <a:p>
            <a:pPr lvl="1" defTabSz="1218438" latinLnBrk="1"/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} </a:t>
            </a:r>
          </a:p>
          <a:p>
            <a:pPr defTabSz="1218438" latinLnBrk="1"/>
            <a:r>
              <a:rPr lang="en-US" sz="2000" b="1" noProof="1">
                <a:latin typeface="Consolas" pitchFamily="49" charset="0"/>
              </a:rPr>
              <a:t>}</a:t>
            </a: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822122" y="3575977"/>
            <a:ext cx="862800" cy="495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4"/>
          <p:cNvSpPr/>
          <p:nvPr/>
        </p:nvSpPr>
        <p:spPr>
          <a:xfrm>
            <a:off x="1967461" y="3695975"/>
            <a:ext cx="381000" cy="275626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2631000" y="3575977"/>
            <a:ext cx="1939524" cy="5156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noProof="1">
                <a:latin typeface="Consolas" pitchFamily="49" charset="0"/>
              </a:rPr>
              <a:t>February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822122" y="4790977"/>
            <a:ext cx="862800" cy="495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noProof="1"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4"/>
          <p:cNvSpPr/>
          <p:nvPr/>
        </p:nvSpPr>
        <p:spPr>
          <a:xfrm>
            <a:off x="1967461" y="4906608"/>
            <a:ext cx="381000" cy="275626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2631000" y="4734000"/>
            <a:ext cx="1939524" cy="5156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noProof="1">
                <a:latin typeface="Consolas" pitchFamily="49" charset="0"/>
              </a:rPr>
              <a:t>Error!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Logical Operators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Writing More Complex Conditions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12AA3E-B88B-4D36-AB96-5CDDD0306930}"/>
              </a:ext>
            </a:extLst>
          </p:cNvPr>
          <p:cNvGrpSpPr/>
          <p:nvPr/>
        </p:nvGrpSpPr>
        <p:grpSpPr>
          <a:xfrm>
            <a:off x="4881000" y="2136358"/>
            <a:ext cx="2430000" cy="1080000"/>
            <a:chOff x="4881000" y="2136358"/>
            <a:chExt cx="2430000" cy="1080000"/>
          </a:xfrm>
        </p:grpSpPr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81700FE2-7E48-4A02-8398-53B2BC84C471}"/>
                </a:ext>
              </a:extLst>
            </p:cNvPr>
            <p:cNvSpPr/>
            <p:nvPr/>
          </p:nvSpPr>
          <p:spPr bwMode="auto">
            <a:xfrm>
              <a:off x="5556000" y="2136358"/>
              <a:ext cx="1080000" cy="1080000"/>
            </a:xfrm>
            <a:prstGeom prst="flowChartDelay">
              <a:avLst/>
            </a:prstGeom>
            <a:solidFill>
              <a:schemeClr val="tx1">
                <a:lumMod val="60000"/>
                <a:lumOff val="40000"/>
              </a:schemeClr>
            </a:solidFill>
            <a:ln w="57150">
              <a:solidFill>
                <a:schemeClr val="bg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B5E8C6-8112-4D18-BB30-7235CA40CC3C}"/>
                </a:ext>
              </a:extLst>
            </p:cNvPr>
            <p:cNvCxnSpPr/>
            <p:nvPr/>
          </p:nvCxnSpPr>
          <p:spPr>
            <a:xfrm>
              <a:off x="4881000" y="2451358"/>
              <a:ext cx="675000" cy="0"/>
            </a:xfrm>
            <a:prstGeom prst="straightConnector1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754F482-6C74-4AE0-8C1D-8E4BE2930D55}"/>
                </a:ext>
              </a:extLst>
            </p:cNvPr>
            <p:cNvCxnSpPr/>
            <p:nvPr/>
          </p:nvCxnSpPr>
          <p:spPr>
            <a:xfrm>
              <a:off x="4881000" y="2901358"/>
              <a:ext cx="675000" cy="0"/>
            </a:xfrm>
            <a:prstGeom prst="straightConnector1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29F404-E679-4E20-B9A1-BC71EB99CE6C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00" y="2676358"/>
              <a:ext cx="675000" cy="0"/>
            </a:xfrm>
            <a:prstGeom prst="straightConnector1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0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2" y="1097334"/>
            <a:ext cx="11804821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Logical operators </a:t>
            </a:r>
            <a:r>
              <a:rPr lang="en-US" dirty="0"/>
              <a:t>give us the ability to write multiple conditions in one </a:t>
            </a:r>
            <a:r>
              <a:rPr lang="en-US" b="1" dirty="0">
                <a:solidFill>
                  <a:schemeClr val="bg1"/>
                </a:solidFill>
              </a:rPr>
              <a:t>if</a:t>
            </a:r>
            <a:r>
              <a:rPr lang="en-US" dirty="0"/>
              <a:t> statement</a:t>
            </a:r>
          </a:p>
          <a:p>
            <a:pPr>
              <a:lnSpc>
                <a:spcPct val="115000"/>
              </a:lnSpc>
            </a:pPr>
            <a:r>
              <a:rPr lang="en-US" dirty="0"/>
              <a:t>They return a boolean result (</a:t>
            </a:r>
            <a:r>
              <a:rPr lang="en-US" b="1" dirty="0">
                <a:solidFill>
                  <a:schemeClr val="bg1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false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99CFC31D-4DE9-4E51-91BF-D177EDF9C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graphicFrame>
        <p:nvGraphicFramePr>
          <p:cNvPr id="29" name="Group 134">
            <a:extLst>
              <a:ext uri="{FF2B5EF4-FFF2-40B4-BE49-F238E27FC236}">
                <a16:creationId xmlns:a16="http://schemas.microsoft.com/office/drawing/2014/main" id="{06A24E24-2E90-4FB0-9A24-E9533B066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067524"/>
              </p:ext>
            </p:extLst>
          </p:nvPr>
        </p:nvGraphicFramePr>
        <p:xfrm>
          <a:off x="989805" y="3439690"/>
          <a:ext cx="10209213" cy="2210816"/>
        </p:xfrm>
        <a:graphic>
          <a:graphicData uri="http://schemas.openxmlformats.org/drawingml/2006/table">
            <a:tbl>
              <a:tblPr/>
              <a:tblGrid>
                <a:gridCol w="264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566">
                  <a:extLst>
                    <a:ext uri="{9D8B030D-6E8A-4147-A177-3AD203B41FA5}">
                      <a16:colId xmlns:a16="http://schemas.microsoft.com/office/drawing/2014/main" val="1111510105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dirty="0"/>
                        <a:t>Description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87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!false -&gt; true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&amp;&amp;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&amp;&amp; false -&gt; false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|| false -&gt; true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3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"</a:t>
            </a:r>
            <a:r>
              <a:rPr lang="en-US" b="1" dirty="0">
                <a:solidFill>
                  <a:schemeClr val="bg1"/>
                </a:solidFill>
              </a:rPr>
              <a:t>AND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Checks the fulfillment of several conditions simultaneously</a:t>
            </a:r>
          </a:p>
          <a:p>
            <a:pPr lvl="1"/>
            <a:endParaRPr lang="en-US" dirty="0"/>
          </a:p>
          <a:p>
            <a:pPr marL="442912" lvl="1" indent="0">
              <a:buNone/>
            </a:pPr>
            <a:endParaRPr lang="en-US" dirty="0"/>
          </a:p>
          <a:p>
            <a:r>
              <a:rPr lang="en-US" dirty="0"/>
              <a:t>Logical "</a:t>
            </a:r>
            <a:r>
              <a:rPr lang="en-US" b="1" dirty="0">
                <a:solidFill>
                  <a:schemeClr val="bg1"/>
                </a:solidFill>
              </a:rPr>
              <a:t>OR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Checks that at least one of several conditions is met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Operators: Examples</a:t>
            </a:r>
            <a:endParaRPr lang="bg-BG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F3BA178-96D0-4C69-9D05-98B043D1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000" y="2529000"/>
            <a:ext cx="8505000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a = 3;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b = -2;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&gt; 0 &amp;&amp; b &gt; 0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 </a:t>
            </a:r>
            <a:r>
              <a:rPr lang="en-US" sz="2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expected output: false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F3BA178-96D0-4C69-9D05-98B043D1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000" y="5228669"/>
            <a:ext cx="8505000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a = 3;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b = -2;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&gt; 0 || b &gt; 0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); </a:t>
            </a:r>
            <a:r>
              <a:rPr lang="en-US" sz="2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expected output: true</a:t>
            </a:r>
          </a:p>
        </p:txBody>
      </p:sp>
    </p:spTree>
    <p:extLst>
      <p:ext uri="{BB962C8B-B14F-4D97-AF65-F5344CB8AC3E}">
        <p14:creationId xmlns:p14="http://schemas.microsoft.com/office/powerpoint/2010/main" val="38339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"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Checks if a condition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met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Operators: Examples</a:t>
            </a:r>
            <a:endParaRPr lang="bg-BG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F3BA178-96D0-4C69-9D05-98B043D1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000" y="2590309"/>
            <a:ext cx="5310000" cy="1677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a = 3;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let b = -2;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 &gt; 0 || b &gt; 0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expected output: false</a:t>
            </a:r>
          </a:p>
        </p:txBody>
      </p:sp>
    </p:spTree>
    <p:extLst>
      <p:ext uri="{BB962C8B-B14F-4D97-AF65-F5344CB8AC3E}">
        <p14:creationId xmlns:p14="http://schemas.microsoft.com/office/powerpoint/2010/main" val="5951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defRPr sz="3200"/>
            </a:pPr>
            <a:r>
              <a:rPr lang="en-US" sz="3400" dirty="0"/>
              <a:t>Introduction</a:t>
            </a:r>
          </a:p>
          <a:p>
            <a:pPr marL="514350" indent="-514350">
              <a:defRPr sz="3200"/>
            </a:pPr>
            <a:r>
              <a:rPr lang="en-US" sz="3400" dirty="0"/>
              <a:t>JavaScript Syntax</a:t>
            </a:r>
          </a:p>
          <a:p>
            <a:pPr marL="514350" indent="-514350">
              <a:defRPr sz="3200"/>
            </a:pPr>
            <a:r>
              <a:rPr lang="en-US" sz="3400" dirty="0"/>
              <a:t>Conditional Statements</a:t>
            </a:r>
          </a:p>
          <a:p>
            <a:pPr marL="514350" indent="-514350">
              <a:defRPr sz="3200"/>
            </a:pPr>
            <a:r>
              <a:rPr lang="en-US" sz="3400" dirty="0"/>
              <a:t>Logical Operators</a:t>
            </a:r>
          </a:p>
          <a:p>
            <a:pPr marL="514350" indent="-514350">
              <a:defRPr sz="3200"/>
            </a:pPr>
            <a:r>
              <a:rPr lang="en-US" sz="3400" dirty="0"/>
              <a:t>Loops</a:t>
            </a:r>
          </a:p>
          <a:p>
            <a:pPr marL="514350" indent="-514350">
              <a:defRPr sz="3200"/>
            </a:pPr>
            <a:r>
              <a:rPr lang="en-US" sz="3400" dirty="0"/>
              <a:t>Debugging and Troubleshooting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80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theatre has the following </a:t>
            </a:r>
            <a:r>
              <a:rPr lang="en-US" b="1" dirty="0">
                <a:solidFill>
                  <a:schemeClr val="bg1"/>
                </a:solidFill>
              </a:rPr>
              <a:t>ticket prices </a:t>
            </a:r>
            <a:r>
              <a:rPr lang="en-US" dirty="0"/>
              <a:t>according to the age of the visitor and the type of day</a:t>
            </a:r>
          </a:p>
          <a:p>
            <a:pPr lvl="1"/>
            <a:r>
              <a:rPr lang="en-US" dirty="0"/>
              <a:t> If the given </a:t>
            </a:r>
            <a:r>
              <a:rPr lang="en-US" b="1" dirty="0">
                <a:solidFill>
                  <a:schemeClr val="bg1"/>
                </a:solidFill>
              </a:rPr>
              <a:t>age</a:t>
            </a:r>
            <a:r>
              <a:rPr lang="en-US" dirty="0"/>
              <a:t> does not fit one of the categories, print: "</a:t>
            </a:r>
            <a:r>
              <a:rPr lang="en-US" b="1" dirty="0">
                <a:solidFill>
                  <a:schemeClr val="bg1"/>
                </a:solidFill>
              </a:rPr>
              <a:t>Error!</a:t>
            </a:r>
            <a:r>
              <a:rPr lang="en-US" dirty="0"/>
              <a:t>"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Theatre Promotions</a:t>
            </a:r>
            <a:endParaRPr lang="bg-BG" dirty="0"/>
          </a:p>
        </p:txBody>
      </p:sp>
      <p:graphicFrame>
        <p:nvGraphicFramePr>
          <p:cNvPr id="7" name="Group 134">
            <a:extLst>
              <a:ext uri="{FF2B5EF4-FFF2-40B4-BE49-F238E27FC236}">
                <a16:creationId xmlns:a16="http://schemas.microsoft.com/office/drawing/2014/main" id="{1F6303C2-9087-4076-A5EA-4B9DCF6BE8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176964"/>
              </p:ext>
            </p:extLst>
          </p:nvPr>
        </p:nvGraphicFramePr>
        <p:xfrm>
          <a:off x="921000" y="3249000"/>
          <a:ext cx="10209212" cy="1942402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914">
                  <a:extLst>
                    <a:ext uri="{9D8B030D-6E8A-4147-A177-3AD203B41FA5}">
                      <a16:colId xmlns:a16="http://schemas.microsoft.com/office/drawing/2014/main" val="1111510105"/>
                    </a:ext>
                  </a:extLst>
                </a:gridCol>
                <a:gridCol w="2758914">
                  <a:extLst>
                    <a:ext uri="{9D8B030D-6E8A-4147-A177-3AD203B41FA5}">
                      <a16:colId xmlns:a16="http://schemas.microsoft.com/office/drawing/2014/main" val="3684809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 / Age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&lt;= age &lt;= 18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&lt; age &lt;= 64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 &lt; age &lt;= 122</a:t>
                      </a:r>
                      <a:endParaRPr kumimoji="1" lang="en-US" sz="2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87">
                <a:tc>
                  <a:txBody>
                    <a:bodyPr/>
                    <a:lstStyle/>
                    <a:p>
                      <a:pPr marL="282575" marR="0" lvl="0" indent="-282575" algn="ctr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Weekday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12$</a:t>
                      </a:r>
                      <a:endParaRPr lang="en-US" sz="24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Weekend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Holiday</a:t>
                      </a:r>
                      <a:endParaRPr lang="bg-BG" sz="24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5$</a:t>
                      </a:r>
                      <a:endParaRPr lang="en-US" sz="2400" b="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10$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1866000" y="5485388"/>
            <a:ext cx="1447800" cy="905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Weekday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42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4"/>
          <p:cNvSpPr/>
          <p:nvPr/>
        </p:nvSpPr>
        <p:spPr>
          <a:xfrm>
            <a:off x="3576000" y="5782378"/>
            <a:ext cx="381000" cy="275626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4184376" y="5662380"/>
            <a:ext cx="805022" cy="5156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18$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785F2-AD65-4CC3-9CBD-E365528F6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000" y="5488422"/>
            <a:ext cx="1447800" cy="905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Holiday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-12</a:t>
            </a: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4"/>
          <p:cNvSpPr/>
          <p:nvPr/>
        </p:nvSpPr>
        <p:spPr>
          <a:xfrm>
            <a:off x="8131598" y="5782378"/>
            <a:ext cx="381000" cy="275626"/>
          </a:xfrm>
          <a:prstGeom prst="rightArrow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8623175" y="5637227"/>
            <a:ext cx="1332973" cy="5407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400" b="1" dirty="0">
                <a:latin typeface="Consolas" panose="020B0609020204030204" pitchFamily="49" charset="0"/>
                <a:cs typeface="Arial" panose="020B0604020202020204" pitchFamily="34" charset="0"/>
              </a:rPr>
              <a:t>Error!</a:t>
            </a:r>
            <a:endParaRPr lang="it-IT" sz="24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Theatre Promotions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82485" y="1539000"/>
            <a:ext cx="10427030" cy="483475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function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solve</a:t>
            </a:r>
            <a:r>
              <a:rPr lang="en-US" sz="2000" b="1" dirty="0">
                <a:latin typeface="Consolas" panose="020B0609020204030204" pitchFamily="49" charset="0"/>
              </a:rPr>
              <a:t>(day</a:t>
            </a:r>
            <a:r>
              <a:rPr lang="en-US" sz="2000" b="1">
                <a:latin typeface="Consolas" panose="020B0609020204030204" pitchFamily="49" charset="0"/>
              </a:rPr>
              <a:t>, age</a:t>
            </a:r>
            <a:r>
              <a:rPr lang="en-US" sz="2000" b="1" noProof="1">
                <a:latin typeface="Consolas" pitchFamily="49" charset="0"/>
              </a:rPr>
              <a:t>) { 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noProof="1">
                <a:latin typeface="Consolas" pitchFamily="49" charset="0"/>
              </a:rPr>
              <a:t>  let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= 0;</a:t>
            </a:r>
          </a:p>
          <a:p>
            <a:r>
              <a:rPr lang="en-US" sz="2000" b="1" noProof="1">
                <a:latin typeface="Consolas" pitchFamily="49" charset="0"/>
              </a:rPr>
              <a:t>  if (day == 'Weekday') {</a:t>
            </a:r>
          </a:p>
          <a:p>
            <a:r>
              <a:rPr lang="en-US" sz="2000" b="1" noProof="1">
                <a:latin typeface="Consolas" pitchFamily="49" charset="0"/>
              </a:rPr>
              <a:t>    if (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noProof="1">
                <a:latin typeface="Consolas" pitchFamily="49" charset="0"/>
              </a:rPr>
              <a:t>age &gt;= 0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18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000" b="1" noProof="1">
                <a:latin typeface="Consolas" pitchFamily="49" charset="0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||</a:t>
            </a:r>
            <a:r>
              <a:rPr lang="en-US" sz="2000" b="1" noProof="1">
                <a:latin typeface="Consolas" pitchFamily="49" charset="0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noProof="1">
                <a:latin typeface="Consolas" pitchFamily="49" charset="0"/>
              </a:rPr>
              <a:t>age &gt; 64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122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000" b="1" noProof="1">
                <a:latin typeface="Consolas" pitchFamily="49" charset="0"/>
              </a:rPr>
              <a:t>) { </a:t>
            </a:r>
          </a:p>
          <a:p>
            <a:r>
              <a:rPr lang="en-US" sz="2000" b="1" noProof="1">
                <a:latin typeface="Consolas" pitchFamily="49" charset="0"/>
              </a:rPr>
              <a:t>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= 12;</a:t>
            </a:r>
          </a:p>
          <a:p>
            <a:r>
              <a:rPr lang="en-US" sz="2000" b="1" noProof="1">
                <a:latin typeface="Consolas" pitchFamily="49" charset="0"/>
              </a:rPr>
              <a:t>    }</a:t>
            </a:r>
          </a:p>
          <a:p>
            <a:r>
              <a:rPr lang="en-US" sz="2000" b="1" noProof="1">
                <a:latin typeface="Consolas" pitchFamily="49" charset="0"/>
              </a:rPr>
              <a:t>    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</a:rPr>
              <a:t>// TODO: Add else statement for the other group</a:t>
            </a:r>
          </a:p>
          <a:p>
            <a:r>
              <a:rPr lang="en-US" sz="2000" b="1" noProof="1">
                <a:latin typeface="Consolas" pitchFamily="49" charset="0"/>
              </a:rPr>
              <a:t>  } else if (day == 'Weekend') {</a:t>
            </a:r>
          </a:p>
          <a:p>
            <a:r>
              <a:rPr lang="en-US" sz="2000" b="1" noProof="1">
                <a:latin typeface="Consolas" pitchFamily="49" charset="0"/>
              </a:rPr>
              <a:t>    if (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noProof="1">
                <a:latin typeface="Consolas" pitchFamily="49" charset="0"/>
              </a:rPr>
              <a:t>age &gt;= 0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18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000" b="1" noProof="1">
                <a:latin typeface="Consolas" pitchFamily="49" charset="0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||</a:t>
            </a:r>
            <a:r>
              <a:rPr lang="en-US" sz="2000" b="1" noProof="1">
                <a:latin typeface="Consolas" pitchFamily="49" charset="0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000" b="1" noProof="1">
                <a:latin typeface="Consolas" pitchFamily="49" charset="0"/>
              </a:rPr>
              <a:t>age &gt; 64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122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000" b="1" noProof="1">
                <a:latin typeface="Consolas" pitchFamily="49" charset="0"/>
              </a:rPr>
              <a:t>) { </a:t>
            </a:r>
          </a:p>
          <a:p>
            <a:r>
              <a:rPr lang="en-US" sz="2000" b="1" noProof="1">
                <a:latin typeface="Consolas" pitchFamily="49" charset="0"/>
              </a:rPr>
              <a:t>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= 15;</a:t>
            </a:r>
          </a:p>
          <a:p>
            <a:r>
              <a:rPr lang="en-US" sz="2000" b="1" noProof="1">
                <a:latin typeface="Consolas" pitchFamily="49" charset="0"/>
              </a:rPr>
              <a:t>    } else if (age &gt; 18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64) { </a:t>
            </a:r>
          </a:p>
          <a:p>
            <a:r>
              <a:rPr lang="en-US" sz="2000" b="1" noProof="1">
                <a:latin typeface="Consolas" pitchFamily="49" charset="0"/>
              </a:rPr>
              <a:t>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= 20;</a:t>
            </a:r>
          </a:p>
          <a:p>
            <a:r>
              <a:rPr lang="en-US" sz="2000" b="1" noProof="1">
                <a:latin typeface="Consolas" pitchFamily="49" charset="0"/>
              </a:rPr>
              <a:t>    } </a:t>
            </a:r>
          </a:p>
          <a:p>
            <a:r>
              <a:rPr lang="en-US" sz="2000" b="1" noProof="1">
                <a:latin typeface="Consolas" pitchFamily="49" charset="0"/>
              </a:rPr>
              <a:t>  }</a:t>
            </a:r>
          </a:p>
          <a:p>
            <a:r>
              <a:rPr lang="en-US" sz="2000" b="1" noProof="1">
                <a:latin typeface="Consolas" pitchFamily="49" charset="0"/>
              </a:rPr>
              <a:t>  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</a:rPr>
              <a:t>// Continued on next slide</a:t>
            </a:r>
          </a:p>
        </p:txBody>
      </p:sp>
    </p:spTree>
    <p:extLst>
      <p:ext uri="{BB962C8B-B14F-4D97-AF65-F5344CB8AC3E}">
        <p14:creationId xmlns:p14="http://schemas.microsoft.com/office/powerpoint/2010/main" val="92663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Theatre Promotions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30CC8-F0B8-47E3-87BE-E145F444D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485" y="1992572"/>
            <a:ext cx="10427030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noProof="1">
                <a:latin typeface="Consolas" pitchFamily="49" charset="0"/>
              </a:rPr>
              <a:t>else if (day == 'Holiday') {</a:t>
            </a:r>
          </a:p>
          <a:p>
            <a:r>
              <a:rPr lang="en-US" sz="2000" b="1" noProof="1">
                <a:latin typeface="Consolas" pitchFamily="49" charset="0"/>
              </a:rPr>
              <a:t>    if (age &gt;= 0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&amp;&amp;</a:t>
            </a:r>
            <a:r>
              <a:rPr lang="en-US" sz="2000" b="1" noProof="1">
                <a:latin typeface="Consolas" pitchFamily="49" charset="0"/>
              </a:rPr>
              <a:t> age &lt;= 18) {</a:t>
            </a:r>
          </a:p>
          <a:p>
            <a:r>
              <a:rPr lang="en-US" sz="2000" b="1" noProof="1">
                <a:latin typeface="Consolas" pitchFamily="49" charset="0"/>
              </a:rPr>
              <a:t>    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= 5;</a:t>
            </a:r>
          </a:p>
          <a:p>
            <a:r>
              <a:rPr lang="en-US" sz="2000" b="1" noProof="1">
                <a:latin typeface="Consolas" pitchFamily="49" charset="0"/>
              </a:rPr>
              <a:t>    }</a:t>
            </a:r>
          </a:p>
          <a:p>
            <a:r>
              <a:rPr lang="en-US" sz="2000" b="1" noProof="1">
                <a:latin typeface="Consolas" pitchFamily="49" charset="0"/>
              </a:rPr>
              <a:t>    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</a:rPr>
              <a:t>// TODO: Add the statements for the other cases</a:t>
            </a:r>
          </a:p>
          <a:p>
            <a:r>
              <a:rPr lang="en-US" sz="2000" b="1" noProof="1">
                <a:latin typeface="Consolas" pitchFamily="49" charset="0"/>
              </a:rPr>
              <a:t>  }</a:t>
            </a:r>
          </a:p>
          <a:p>
            <a:r>
              <a:rPr lang="en-US" sz="2000" b="1" noProof="1">
                <a:latin typeface="Consolas" pitchFamily="49" charset="0"/>
              </a:rPr>
              <a:t>  if (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!= 0) {</a:t>
            </a:r>
          </a:p>
          <a:p>
            <a:r>
              <a:rPr lang="en-US" sz="2000" b="1" noProof="1">
                <a:latin typeface="Consolas" pitchFamily="49" charset="0"/>
              </a:rPr>
              <a:t>    console.log(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</a:rPr>
              <a:t>price</a:t>
            </a:r>
            <a:r>
              <a:rPr lang="en-US" sz="2000" b="1" noProof="1">
                <a:latin typeface="Consolas" pitchFamily="49" charset="0"/>
              </a:rPr>
              <a:t> + '$');</a:t>
            </a:r>
          </a:p>
          <a:p>
            <a:r>
              <a:rPr lang="en-US" sz="2000" b="1" noProof="1">
                <a:latin typeface="Consolas" pitchFamily="49" charset="0"/>
              </a:rPr>
              <a:t>  } else {</a:t>
            </a:r>
          </a:p>
          <a:p>
            <a:r>
              <a:rPr lang="en-US" sz="2000" b="1" noProof="1">
                <a:latin typeface="Consolas" pitchFamily="49" charset="0"/>
              </a:rPr>
              <a:t>    console.log('Error!');</a:t>
            </a:r>
          </a:p>
          <a:p>
            <a:r>
              <a:rPr lang="en-US" sz="2000" b="1" noProof="1">
                <a:latin typeface="Consolas" pitchFamily="49" charset="0"/>
              </a:rPr>
              <a:t>  }</a:t>
            </a:r>
          </a:p>
          <a:p>
            <a:r>
              <a:rPr lang="en-US" sz="2000" b="1" noProof="1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31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ubtitle 7"/>
          <p:cNvSpPr txBox="1"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Code Block Repetition</a:t>
            </a:r>
          </a:p>
        </p:txBody>
      </p:sp>
      <p:sp>
        <p:nvSpPr>
          <p:cNvPr id="346" name="Title 1"/>
          <p:cNvSpPr txBox="1">
            <a:spLocks noGrp="1"/>
          </p:cNvSpPr>
          <p:nvPr>
            <p:ph type="title" sz="quarter" idx="10"/>
          </p:nvPr>
        </p:nvSpPr>
        <p:spPr/>
        <p:txBody>
          <a:bodyPr/>
          <a:lstStyle>
            <a:lvl1pPr defTabSz="1047856">
              <a:defRPr sz="4558"/>
            </a:lvl1pPr>
          </a:lstStyle>
          <a:p>
            <a:r>
              <a:rPr lang="en-US"/>
              <a:t>Loops</a:t>
            </a:r>
          </a:p>
        </p:txBody>
      </p:sp>
      <p:pic>
        <p:nvPicPr>
          <p:cNvPr id="5" name="Picture 2" descr="http://files.softicons.com/download/system-icons/web0.2ama-icons-by-chrfb/png/256x256/Toolbar%20-%20Loop.png">
            <a:extLst>
              <a:ext uri="{FF2B5EF4-FFF2-40B4-BE49-F238E27FC236}">
                <a16:creationId xmlns:a16="http://schemas.microsoft.com/office/drawing/2014/main" id="{9B7E9C25-078F-4775-B78B-40B88BE9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89" y="1295400"/>
            <a:ext cx="2605824" cy="260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406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51" name="Text Placeholder 6"/>
          <p:cNvSpPr txBox="1">
            <a:spLocks noGrp="1"/>
          </p:cNvSpPr>
          <p:nvPr>
            <p:ph type="body" sz="quarter" idx="10"/>
          </p:nvPr>
        </p:nvSpPr>
        <p:spPr>
          <a:xfrm>
            <a:off x="1744657" y="914570"/>
            <a:ext cx="10036166" cy="58712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/>
            </a:pPr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for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loop:</a:t>
            </a:r>
          </a:p>
          <a:p>
            <a:pPr marL="803275" lvl="1" indent="-360362">
              <a:defRPr sz="3000"/>
            </a:pPr>
            <a:r>
              <a:rPr dirty="0"/>
              <a:t>Repeats until the condition is evaluated</a:t>
            </a:r>
            <a:endParaRPr sz="3100" dirty="0"/>
          </a:p>
          <a:p>
            <a:pPr marL="0" lvl="1" indent="609219">
              <a:buSzTx/>
              <a:buNone/>
              <a:defRPr sz="3200"/>
            </a:pPr>
            <a:endParaRPr sz="3100" dirty="0"/>
          </a:p>
          <a:p>
            <a:pPr marL="0" indent="0">
              <a:buSzTx/>
              <a:buNone/>
              <a:defRPr sz="3200"/>
            </a:pPr>
            <a:endParaRPr lang="en-US" dirty="0"/>
          </a:p>
          <a:p>
            <a:pPr marL="0" indent="0">
              <a:buSzTx/>
              <a:buNone/>
              <a:defRPr sz="3200"/>
            </a:pPr>
            <a:r>
              <a:rPr lang="en-US" dirty="0"/>
              <a:t> </a:t>
            </a:r>
            <a:r>
              <a:rPr dirty="0"/>
              <a:t>The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while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loop:</a:t>
            </a:r>
          </a:p>
          <a:p>
            <a:pPr marL="803275" lvl="1" indent="-360362">
              <a:defRPr sz="3000"/>
            </a:pPr>
            <a:r>
              <a:rPr dirty="0"/>
              <a:t>Does the same, but has different structure</a:t>
            </a:r>
          </a:p>
        </p:txBody>
      </p:sp>
      <p:sp>
        <p:nvSpPr>
          <p:cNvPr id="350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</a:t>
            </a:r>
            <a:r>
              <a:rPr lang="en-US" dirty="0"/>
              <a:t>is a</a:t>
            </a:r>
            <a:r>
              <a:rPr dirty="0"/>
              <a:t> Loop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52" name="TextBox 8"/>
          <p:cNvSpPr txBox="1"/>
          <p:nvPr/>
        </p:nvSpPr>
        <p:spPr>
          <a:xfrm>
            <a:off x="2647192" y="2259663"/>
            <a:ext cx="5200262" cy="12192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for</a:t>
            </a:r>
            <a:r>
              <a:rPr dirty="0">
                <a:solidFill>
                  <a:srgbClr val="234465"/>
                </a:solidFill>
              </a:rPr>
              <a:t> (let </a:t>
            </a:r>
            <a:r>
              <a:rPr dirty="0" err="1">
                <a:solidFill>
                  <a:srgbClr val="234465"/>
                </a:solidFill>
              </a:rPr>
              <a:t>i</a:t>
            </a:r>
            <a:r>
              <a:rPr dirty="0">
                <a:solidFill>
                  <a:srgbClr val="234465"/>
                </a:solidFill>
              </a:rPr>
              <a:t> = 1; </a:t>
            </a:r>
            <a:r>
              <a:rPr dirty="0" err="1">
                <a:solidFill>
                  <a:srgbClr val="234465"/>
                </a:solidFill>
              </a:rPr>
              <a:t>i</a:t>
            </a:r>
            <a:r>
              <a:rPr dirty="0">
                <a:solidFill>
                  <a:srgbClr val="234465"/>
                </a:solidFill>
              </a:rPr>
              <a:t> &lt;= 5; </a:t>
            </a:r>
            <a:r>
              <a:rPr dirty="0" err="1">
                <a:solidFill>
                  <a:srgbClr val="234465"/>
                </a:solidFill>
              </a:rPr>
              <a:t>i</a:t>
            </a:r>
            <a:r>
              <a:rPr dirty="0">
                <a:solidFill>
                  <a:srgbClr val="234465"/>
                </a:solidFill>
              </a:rPr>
              <a:t>++)</a:t>
            </a:r>
            <a:r>
              <a:rPr dirty="0"/>
              <a:t>{</a:t>
            </a:r>
          </a:p>
          <a:p>
            <a:pPr>
              <a:defRPr sz="22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console.log(</a:t>
            </a:r>
            <a:r>
              <a:rPr dirty="0" err="1"/>
              <a:t>i</a:t>
            </a:r>
            <a:r>
              <a:rPr dirty="0"/>
              <a:t>)</a:t>
            </a:r>
          </a:p>
          <a:p>
            <a:pPr>
              <a:defRPr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sp>
        <p:nvSpPr>
          <p:cNvPr id="353" name="TextBox 11"/>
          <p:cNvSpPr txBox="1"/>
          <p:nvPr/>
        </p:nvSpPr>
        <p:spPr>
          <a:xfrm>
            <a:off x="2652804" y="4808141"/>
            <a:ext cx="3171700" cy="18796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2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let </a:t>
            </a:r>
            <a:r>
              <a:rPr dirty="0" err="1"/>
              <a:t>i</a:t>
            </a:r>
            <a:r>
              <a:rPr dirty="0"/>
              <a:t> = 1</a:t>
            </a:r>
          </a:p>
          <a:p>
            <a:pPr>
              <a:defRPr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while</a:t>
            </a:r>
            <a:r>
              <a:rPr dirty="0">
                <a:solidFill>
                  <a:srgbClr val="234465"/>
                </a:solidFill>
              </a:rPr>
              <a:t> (</a:t>
            </a:r>
            <a:r>
              <a:rPr dirty="0" err="1">
                <a:solidFill>
                  <a:srgbClr val="234465"/>
                </a:solidFill>
              </a:rPr>
              <a:t>i</a:t>
            </a:r>
            <a:r>
              <a:rPr dirty="0">
                <a:solidFill>
                  <a:srgbClr val="234465"/>
                </a:solidFill>
              </a:rPr>
              <a:t> &lt;= 5) </a:t>
            </a:r>
            <a:r>
              <a:rPr dirty="0"/>
              <a:t>{</a:t>
            </a:r>
          </a:p>
          <a:p>
            <a:pPr>
              <a:defRPr sz="22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console.log(</a:t>
            </a:r>
            <a:r>
              <a:rPr dirty="0" err="1"/>
              <a:t>i</a:t>
            </a:r>
            <a:r>
              <a:rPr dirty="0"/>
              <a:t>)</a:t>
            </a:r>
          </a:p>
          <a:p>
            <a:pPr>
              <a:defRPr sz="22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</a:t>
            </a:r>
            <a:r>
              <a:rPr dirty="0" err="1"/>
              <a:t>i</a:t>
            </a:r>
            <a:r>
              <a:rPr dirty="0"/>
              <a:t>++ </a:t>
            </a:r>
          </a:p>
          <a:p>
            <a:pPr>
              <a:defRPr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grpSp>
        <p:nvGrpSpPr>
          <p:cNvPr id="356" name="Speech Bubble: Rectangle with Corners Rounded 6"/>
          <p:cNvGrpSpPr/>
          <p:nvPr/>
        </p:nvGrpSpPr>
        <p:grpSpPr>
          <a:xfrm>
            <a:off x="8437354" y="2228959"/>
            <a:ext cx="3256844" cy="1187288"/>
            <a:chOff x="-21272" y="-1"/>
            <a:chExt cx="3256843" cy="1187286"/>
          </a:xfrm>
        </p:grpSpPr>
        <p:sp>
          <p:nvSpPr>
            <p:cNvPr id="354" name="Shape"/>
            <p:cNvSpPr/>
            <p:nvPr/>
          </p:nvSpPr>
          <p:spPr>
            <a:xfrm>
              <a:off x="-21272" y="-1"/>
              <a:ext cx="3256843" cy="1187286"/>
            </a:xfrm>
            <a:custGeom>
              <a:avLst/>
              <a:gdLst>
                <a:gd name="connsiteX0" fmla="*/ 272 w 21872"/>
                <a:gd name="connsiteY0" fmla="*/ 3600 h 21600"/>
                <a:gd name="connsiteX1" fmla="*/ 1593 w 21872"/>
                <a:gd name="connsiteY1" fmla="*/ 0 h 21600"/>
                <a:gd name="connsiteX2" fmla="*/ 20551 w 21872"/>
                <a:gd name="connsiteY2" fmla="*/ 0 h 21600"/>
                <a:gd name="connsiteX3" fmla="*/ 21872 w 21872"/>
                <a:gd name="connsiteY3" fmla="*/ 3600 h 21600"/>
                <a:gd name="connsiteX4" fmla="*/ 21872 w 21872"/>
                <a:gd name="connsiteY4" fmla="*/ 18000 h 21600"/>
                <a:gd name="connsiteX5" fmla="*/ 20551 w 21872"/>
                <a:gd name="connsiteY5" fmla="*/ 21600 h 21600"/>
                <a:gd name="connsiteX6" fmla="*/ 1593 w 21872"/>
                <a:gd name="connsiteY6" fmla="*/ 21600 h 21600"/>
                <a:gd name="connsiteX7" fmla="*/ 272 w 21872"/>
                <a:gd name="connsiteY7" fmla="*/ 18000 h 21600"/>
                <a:gd name="connsiteX8" fmla="*/ 168 w 21872"/>
                <a:gd name="connsiteY8" fmla="*/ 14275 h 21600"/>
                <a:gd name="connsiteX9" fmla="*/ 272 w 21872"/>
                <a:gd name="connsiteY9" fmla="*/ 12600 h 21600"/>
                <a:gd name="connsiteX10" fmla="*/ 272 w 21872"/>
                <a:gd name="connsiteY10" fmla="*/ 3600 h 21600"/>
                <a:gd name="connsiteX0" fmla="*/ 142 w 21742"/>
                <a:gd name="connsiteY0" fmla="*/ 3600 h 21600"/>
                <a:gd name="connsiteX1" fmla="*/ 1463 w 21742"/>
                <a:gd name="connsiteY1" fmla="*/ 0 h 21600"/>
                <a:gd name="connsiteX2" fmla="*/ 20421 w 21742"/>
                <a:gd name="connsiteY2" fmla="*/ 0 h 21600"/>
                <a:gd name="connsiteX3" fmla="*/ 21742 w 21742"/>
                <a:gd name="connsiteY3" fmla="*/ 3600 h 21600"/>
                <a:gd name="connsiteX4" fmla="*/ 21742 w 21742"/>
                <a:gd name="connsiteY4" fmla="*/ 18000 h 21600"/>
                <a:gd name="connsiteX5" fmla="*/ 20421 w 21742"/>
                <a:gd name="connsiteY5" fmla="*/ 21600 h 21600"/>
                <a:gd name="connsiteX6" fmla="*/ 1463 w 21742"/>
                <a:gd name="connsiteY6" fmla="*/ 21600 h 21600"/>
                <a:gd name="connsiteX7" fmla="*/ 142 w 21742"/>
                <a:gd name="connsiteY7" fmla="*/ 18000 h 21600"/>
                <a:gd name="connsiteX8" fmla="*/ 38 w 21742"/>
                <a:gd name="connsiteY8" fmla="*/ 14275 h 21600"/>
                <a:gd name="connsiteX9" fmla="*/ 142 w 21742"/>
                <a:gd name="connsiteY9" fmla="*/ 3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" h="21600" extrusionOk="0">
                  <a:moveTo>
                    <a:pt x="142" y="3600"/>
                  </a:moveTo>
                  <a:cubicBezTo>
                    <a:pt x="142" y="1612"/>
                    <a:pt x="733" y="0"/>
                    <a:pt x="1463" y="0"/>
                  </a:cubicBezTo>
                  <a:lnTo>
                    <a:pt x="20421" y="0"/>
                  </a:lnTo>
                  <a:cubicBezTo>
                    <a:pt x="21151" y="0"/>
                    <a:pt x="21742" y="1612"/>
                    <a:pt x="21742" y="3600"/>
                  </a:cubicBezTo>
                  <a:lnTo>
                    <a:pt x="21742" y="18000"/>
                  </a:lnTo>
                  <a:cubicBezTo>
                    <a:pt x="21742" y="19988"/>
                    <a:pt x="21151" y="21600"/>
                    <a:pt x="20421" y="21600"/>
                  </a:cubicBezTo>
                  <a:lnTo>
                    <a:pt x="1463" y="21600"/>
                  </a:lnTo>
                  <a:cubicBezTo>
                    <a:pt x="733" y="21600"/>
                    <a:pt x="142" y="19988"/>
                    <a:pt x="142" y="18000"/>
                  </a:cubicBezTo>
                  <a:cubicBezTo>
                    <a:pt x="107" y="16758"/>
                    <a:pt x="73" y="15517"/>
                    <a:pt x="38" y="14275"/>
                  </a:cubicBezTo>
                  <a:cubicBezTo>
                    <a:pt x="38" y="11875"/>
                    <a:pt x="-95" y="5979"/>
                    <a:pt x="142" y="3600"/>
                  </a:cubicBez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55" name="Incrementation in the condition"/>
            <p:cNvSpPr txBox="1"/>
            <p:nvPr/>
          </p:nvSpPr>
          <p:spPr>
            <a:xfrm>
              <a:off x="103677" y="116122"/>
              <a:ext cx="3028215" cy="95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Incrementation </a:t>
              </a:r>
              <a:r>
                <a:rPr dirty="0">
                  <a:solidFill>
                    <a:schemeClr val="accent1"/>
                  </a:solidFill>
                </a:rPr>
                <a:t>in </a:t>
              </a:r>
              <a:r>
                <a:rPr dirty="0"/>
                <a:t>the condition</a:t>
              </a:r>
            </a:p>
          </p:txBody>
        </p:sp>
      </p:grpSp>
      <p:grpSp>
        <p:nvGrpSpPr>
          <p:cNvPr id="359" name="Speech Bubble: Rectangle with Corners Rounded 13"/>
          <p:cNvGrpSpPr/>
          <p:nvPr/>
        </p:nvGrpSpPr>
        <p:grpSpPr>
          <a:xfrm>
            <a:off x="6844145" y="5061527"/>
            <a:ext cx="3426101" cy="1335673"/>
            <a:chOff x="-40744" y="-37257"/>
            <a:chExt cx="3276316" cy="1335672"/>
          </a:xfrm>
        </p:grpSpPr>
        <p:sp>
          <p:nvSpPr>
            <p:cNvPr id="357" name="Shape"/>
            <p:cNvSpPr/>
            <p:nvPr/>
          </p:nvSpPr>
          <p:spPr>
            <a:xfrm>
              <a:off x="-40744" y="-37257"/>
              <a:ext cx="3276316" cy="1335672"/>
            </a:xfrm>
            <a:custGeom>
              <a:avLst/>
              <a:gdLst>
                <a:gd name="connsiteX0" fmla="*/ 0 w 21600"/>
                <a:gd name="connsiteY0" fmla="*/ 3600 h 21600"/>
                <a:gd name="connsiteX1" fmla="*/ 1445 w 21600"/>
                <a:gd name="connsiteY1" fmla="*/ 0 h 21600"/>
                <a:gd name="connsiteX2" fmla="*/ 20155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155 w 21600"/>
                <a:gd name="connsiteY5" fmla="*/ 21600 h 21600"/>
                <a:gd name="connsiteX6" fmla="*/ 1445 w 21600"/>
                <a:gd name="connsiteY6" fmla="*/ 21600 h 21600"/>
                <a:gd name="connsiteX7" fmla="*/ 0 w 21600"/>
                <a:gd name="connsiteY7" fmla="*/ 18000 h 21600"/>
                <a:gd name="connsiteX8" fmla="*/ 0 w 21600"/>
                <a:gd name="connsiteY8" fmla="*/ 12600 h 21600"/>
                <a:gd name="connsiteX9" fmla="*/ 0 w 21600"/>
                <a:gd name="connsiteY9" fmla="*/ 3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47" y="0"/>
                    <a:pt x="1445" y="0"/>
                  </a:cubicBezTo>
                  <a:lnTo>
                    <a:pt x="20155" y="0"/>
                  </a:lnTo>
                  <a:cubicBezTo>
                    <a:pt x="20953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53" y="21600"/>
                    <a:pt x="20155" y="21600"/>
                  </a:cubicBezTo>
                  <a:lnTo>
                    <a:pt x="1445" y="21600"/>
                  </a:lnTo>
                  <a:cubicBezTo>
                    <a:pt x="647" y="21600"/>
                    <a:pt x="0" y="19988"/>
                    <a:pt x="0" y="18000"/>
                  </a:cubicBezTo>
                  <a:lnTo>
                    <a:pt x="0" y="12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58" name="Incrementation outside the condition"/>
            <p:cNvSpPr/>
            <p:nvPr/>
          </p:nvSpPr>
          <p:spPr>
            <a:xfrm>
              <a:off x="109101" y="649206"/>
              <a:ext cx="30173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Incrementation </a:t>
              </a:r>
              <a:r>
                <a:rPr dirty="0">
                  <a:solidFill>
                    <a:schemeClr val="accent1"/>
                  </a:solidFill>
                </a:rPr>
                <a:t>outside</a:t>
              </a:r>
              <a:r>
                <a:rPr dirty="0"/>
                <a:t> the condition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 bldLvl="5" animBg="1" advAuto="0"/>
      <p:bldP spid="353" grpId="0" animBg="1" advAuto="0"/>
      <p:bldP spid="356" grpId="0" animBg="1" advAuto="0"/>
      <p:bldP spid="359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Print the numbers from 1 to 100, which are divisible by 3</a:t>
            </a:r>
          </a:p>
          <a:p>
            <a:r>
              <a:rPr lang="en-US" dirty="0"/>
              <a:t>The program should not receive input</a:t>
            </a:r>
            <a:endParaRPr lang="bg-BG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Divisible by 3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6000" y="2746367"/>
            <a:ext cx="6639615" cy="26787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function </a:t>
            </a:r>
            <a:r>
              <a:rPr lang="en-US" sz="2398" b="1" noProof="1">
                <a:solidFill>
                  <a:schemeClr val="bg1"/>
                </a:solidFill>
                <a:latin typeface="Consolas" pitchFamily="49" charset="0"/>
              </a:rPr>
              <a:t>solve</a:t>
            </a:r>
            <a:r>
              <a:rPr lang="en-US" sz="2398" b="1" noProof="1">
                <a:latin typeface="Consolas" pitchFamily="49" charset="0"/>
              </a:rPr>
              <a:t>() { 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solidFill>
                  <a:schemeClr val="bg1"/>
                </a:solidFill>
                <a:latin typeface="Consolas" pitchFamily="49" charset="0"/>
              </a:rPr>
              <a:t>for</a:t>
            </a:r>
            <a:r>
              <a:rPr lang="en-US" sz="2398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rPr>
              <a:t> </a:t>
            </a:r>
            <a:r>
              <a:rPr lang="en-US" sz="2398" b="1" noProof="1">
                <a:latin typeface="Consolas" pitchFamily="49" charset="0"/>
              </a:rPr>
              <a:t>(let i = </a:t>
            </a:r>
            <a:r>
              <a:rPr lang="en-US" sz="2398" b="1" noProof="1">
                <a:solidFill>
                  <a:schemeClr val="bg1"/>
                </a:solidFill>
                <a:latin typeface="Consolas" pitchFamily="49" charset="0"/>
              </a:rPr>
              <a:t>3</a:t>
            </a:r>
            <a:r>
              <a:rPr lang="en-US" sz="2398" b="1" noProof="1">
                <a:latin typeface="Consolas" pitchFamily="49" charset="0"/>
              </a:rPr>
              <a:t>; i &lt;=</a:t>
            </a:r>
            <a:r>
              <a:rPr lang="en-US" sz="2398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rPr>
              <a:t> </a:t>
            </a:r>
            <a:r>
              <a:rPr lang="en-US" sz="2398" b="1" noProof="1">
                <a:solidFill>
                  <a:schemeClr val="bg1"/>
                </a:solidFill>
                <a:latin typeface="Consolas" pitchFamily="49" charset="0"/>
              </a:rPr>
              <a:t>100</a:t>
            </a:r>
            <a:r>
              <a:rPr lang="en-US" sz="2398" b="1" noProof="1">
                <a:latin typeface="Consolas" pitchFamily="49" charset="0"/>
              </a:rPr>
              <a:t>; i += 3){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  console.log(i);</a:t>
            </a:r>
          </a:p>
          <a:p>
            <a:pPr lvl="1"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}</a:t>
            </a:r>
          </a:p>
          <a:p>
            <a:pPr defTabSz="1218438" latinLnBrk="1">
              <a:spcBef>
                <a:spcPts val="600"/>
              </a:spcBef>
              <a:spcAft>
                <a:spcPts val="600"/>
              </a:spcAft>
            </a:pPr>
            <a:r>
              <a:rPr lang="en-US" sz="2398" b="1" noProof="1">
                <a:latin typeface="Consolas" pitchFamily="49" charset="0"/>
              </a:rPr>
              <a:t>}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93BA279-577B-4D40-8813-BDA250C91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58" y="4579136"/>
            <a:ext cx="3389513" cy="186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0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372" name="Text Placeholder 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Write a function that receives a 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number</a:t>
            </a:r>
            <a:r>
              <a:rPr lang="en-US" b="1" dirty="0">
                <a:solidFill>
                  <a:schemeClr val="accent1"/>
                </a:solidFill>
                <a:sym typeface="Helvetica"/>
              </a:rPr>
              <a:t> N</a:t>
            </a:r>
            <a:r>
              <a:rPr dirty="0"/>
              <a:t> and prints the</a:t>
            </a:r>
            <a:r>
              <a:rPr lang="en-US" dirty="0"/>
              <a:t> all</a:t>
            </a:r>
            <a:r>
              <a:rPr dirty="0"/>
              <a:t> </a:t>
            </a:r>
            <a:br>
              <a:rPr dirty="0"/>
            </a:br>
            <a:r>
              <a:rPr dirty="0"/>
              <a:t>numbers from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N to 1</a:t>
            </a:r>
            <a:r>
              <a:rPr dirty="0"/>
              <a:t>. Try using a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while loop</a:t>
            </a:r>
            <a:r>
              <a:rPr lang="en-US" b="1" dirty="0">
                <a:sym typeface="Helvetica"/>
              </a:rPr>
              <a:t>.</a:t>
            </a:r>
            <a:endParaRPr b="1" dirty="0">
              <a:sym typeface="Helvetica"/>
            </a:endParaRPr>
          </a:p>
        </p:txBody>
      </p:sp>
      <p:sp>
        <p:nvSpPr>
          <p:cNvPr id="3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Problem: Numbers from N to 1</a:t>
            </a:r>
          </a:p>
        </p:txBody>
      </p:sp>
      <p:grpSp>
        <p:nvGrpSpPr>
          <p:cNvPr id="380" name="Group 11"/>
          <p:cNvGrpSpPr/>
          <p:nvPr/>
        </p:nvGrpSpPr>
        <p:grpSpPr>
          <a:xfrm>
            <a:off x="634344" y="2632446"/>
            <a:ext cx="5328471" cy="2982076"/>
            <a:chOff x="0" y="0"/>
            <a:chExt cx="5328469" cy="2982074"/>
          </a:xfrm>
        </p:grpSpPr>
        <p:sp>
          <p:nvSpPr>
            <p:cNvPr id="375" name="Text Placeholder 3"/>
            <p:cNvSpPr txBox="1"/>
            <p:nvPr/>
          </p:nvSpPr>
          <p:spPr>
            <a:xfrm>
              <a:off x="0" y="0"/>
              <a:ext cx="2664234" cy="660499"/>
            </a:xfrm>
            <a:prstGeom prst="rect">
              <a:avLst/>
            </a:prstGeom>
            <a:solidFill>
              <a:srgbClr val="ADB4C3">
                <a:alpha val="50195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 numCol="1" anchor="t">
              <a:spAutoFit/>
            </a:bodyPr>
            <a:lstStyle>
              <a:lvl1pPr algn="ctr" defTabSz="1218070">
                <a:defRPr sz="28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dirty="0"/>
                <a:t>Input</a:t>
              </a:r>
            </a:p>
          </p:txBody>
        </p:sp>
        <p:grpSp>
          <p:nvGrpSpPr>
            <p:cNvPr id="378" name="Text Placeholder 3"/>
            <p:cNvGrpSpPr/>
            <p:nvPr/>
          </p:nvGrpSpPr>
          <p:grpSpPr>
            <a:xfrm>
              <a:off x="2664231" y="682229"/>
              <a:ext cx="2664238" cy="2299845"/>
              <a:chOff x="-3" y="33232"/>
              <a:chExt cx="2664237" cy="2299844"/>
            </a:xfrm>
          </p:grpSpPr>
          <p:sp>
            <p:nvSpPr>
              <p:cNvPr id="376" name="Rectangle"/>
              <p:cNvSpPr/>
              <p:nvPr/>
            </p:nvSpPr>
            <p:spPr>
              <a:xfrm>
                <a:off x="-3" y="33232"/>
                <a:ext cx="2664237" cy="2299844"/>
              </a:xfrm>
              <a:prstGeom prst="rect">
                <a:avLst/>
              </a:prstGeom>
              <a:solidFill>
                <a:srgbClr val="ADB4C3">
                  <a:alpha val="15000"/>
                </a:srgbClr>
              </a:solidFill>
              <a:ln w="12700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</p:txBody>
          </p:sp>
          <p:sp>
            <p:nvSpPr>
              <p:cNvPr id="377" name="5…"/>
              <p:cNvSpPr txBox="1"/>
              <p:nvPr/>
            </p:nvSpPr>
            <p:spPr>
              <a:xfrm>
                <a:off x="36001" y="69162"/>
                <a:ext cx="2592236" cy="2226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2000" tIns="72000" rIns="72000" bIns="7200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5</a:t>
                </a:r>
                <a:endParaRPr sz="2400" b="1"/>
              </a:p>
              <a:p>
                <a: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4</a:t>
                </a:r>
                <a:endParaRPr sz="2400" b="1"/>
              </a:p>
              <a:p>
                <a: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3</a:t>
                </a:r>
                <a:endParaRPr sz="2400" b="1"/>
              </a:p>
              <a:p>
                <a: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2</a:t>
                </a:r>
                <a:endParaRPr sz="2400" b="1"/>
              </a:p>
              <a:p>
                <a:pPr>
                  <a:spcBef>
                    <a:spcPts val="600"/>
                  </a:spcBef>
                  <a:defRPr sz="23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1</a:t>
                </a:r>
              </a:p>
            </p:txBody>
          </p:sp>
        </p:grpSp>
        <p:sp>
          <p:nvSpPr>
            <p:cNvPr id="379" name="Text Placeholder 3"/>
            <p:cNvSpPr txBox="1"/>
            <p:nvPr/>
          </p:nvSpPr>
          <p:spPr>
            <a:xfrm>
              <a:off x="2664234" y="996"/>
              <a:ext cx="2664235" cy="660499"/>
            </a:xfrm>
            <a:prstGeom prst="rect">
              <a:avLst/>
            </a:prstGeom>
            <a:solidFill>
              <a:srgbClr val="ADB4C3">
                <a:alpha val="50195"/>
              </a:srgbClr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7999" tIns="107999" rIns="107999" bIns="107999" numCol="1" anchor="t">
              <a:spAutoFit/>
            </a:bodyPr>
            <a:lstStyle>
              <a:lvl1pPr algn="ctr" defTabSz="1218070">
                <a:defRPr sz="28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Output</a:t>
              </a:r>
            </a:p>
          </p:txBody>
        </p:sp>
      </p:grpSp>
      <p:sp>
        <p:nvSpPr>
          <p:cNvPr id="381" name="TextBox 9"/>
          <p:cNvSpPr txBox="1"/>
          <p:nvPr/>
        </p:nvSpPr>
        <p:spPr>
          <a:xfrm>
            <a:off x="7072976" y="2703469"/>
            <a:ext cx="3943378" cy="2806799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2400" b="1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function solve(n) {</a:t>
            </a:r>
            <a:br>
              <a:rPr dirty="0"/>
            </a:br>
            <a:r>
              <a:rPr dirty="0"/>
              <a:t>  while(</a:t>
            </a:r>
            <a:r>
              <a:rPr dirty="0">
                <a:solidFill>
                  <a:schemeClr val="accent2"/>
                </a:solidFill>
              </a:rPr>
              <a:t>/*TODO*/) </a:t>
            </a:r>
            <a:r>
              <a:rPr dirty="0"/>
              <a:t>{</a:t>
            </a:r>
            <a:br>
              <a:rPr dirty="0"/>
            </a:br>
            <a:r>
              <a:rPr dirty="0"/>
              <a:t>    console.log(n);</a:t>
            </a:r>
            <a:br>
              <a:rPr dirty="0"/>
            </a:br>
            <a:r>
              <a:rPr dirty="0"/>
              <a:t>    n--;</a:t>
            </a:r>
            <a:br>
              <a:rPr dirty="0"/>
            </a:br>
            <a:r>
              <a:rPr dirty="0"/>
              <a:t>  }</a:t>
            </a:r>
            <a:br>
              <a:rPr dirty="0"/>
            </a:br>
            <a:r>
              <a:rPr dirty="0"/>
              <a:t>}</a:t>
            </a:r>
            <a:br>
              <a:rPr dirty="0"/>
            </a:br>
            <a:r>
              <a:rPr dirty="0"/>
              <a:t>solve(5);</a:t>
            </a: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E5FCA8A6-F5E0-426C-9284-3029A9B0AFB4}"/>
              </a:ext>
            </a:extLst>
          </p:cNvPr>
          <p:cNvSpPr/>
          <p:nvPr/>
        </p:nvSpPr>
        <p:spPr>
          <a:xfrm>
            <a:off x="634344" y="3314675"/>
            <a:ext cx="2664239" cy="2299847"/>
          </a:xfrm>
          <a:prstGeom prst="rect">
            <a:avLst/>
          </a:prstGeom>
          <a:solidFill>
            <a:srgbClr val="ADB4C3">
              <a:alpha val="15000"/>
            </a:srgbClr>
          </a:solidFill>
          <a:ln w="12700" cap="flat">
            <a:solidFill>
              <a:schemeClr val="accent5"/>
            </a:solidFill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spcBef>
                <a:spcPts val="600"/>
              </a:spcBef>
              <a:defRPr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</p:txBody>
      </p:sp>
      <p:sp>
        <p:nvSpPr>
          <p:cNvPr id="21" name="5…">
            <a:extLst>
              <a:ext uri="{FF2B5EF4-FFF2-40B4-BE49-F238E27FC236}">
                <a16:creationId xmlns:a16="http://schemas.microsoft.com/office/drawing/2014/main" id="{6117771A-7BAE-4C50-AB0F-68B9D23E6B8D}"/>
              </a:ext>
            </a:extLst>
          </p:cNvPr>
          <p:cNvSpPr txBox="1"/>
          <p:nvPr/>
        </p:nvSpPr>
        <p:spPr>
          <a:xfrm>
            <a:off x="670341" y="3385184"/>
            <a:ext cx="2592238" cy="499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000" tIns="72000" rIns="72000" bIns="72000" numCol="1" anchor="t">
            <a:spAutoFit/>
          </a:bodyPr>
          <a:lstStyle/>
          <a:p>
            <a:pPr>
              <a:spcBef>
                <a:spcPts val="600"/>
              </a:spcBef>
              <a:defRPr sz="23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5</a:t>
            </a: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/>
      <p:bldP spid="20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le 1"/>
          <p:cNvSpPr txBox="1">
            <a:spLocks noGrp="1"/>
          </p:cNvSpPr>
          <p:nvPr>
            <p:ph type="title" sz="quarter" idx="10"/>
          </p:nvPr>
        </p:nvSpPr>
        <p:spPr/>
        <p:txBody>
          <a:bodyPr/>
          <a:lstStyle>
            <a:lvl1pPr defTabSz="1047856">
              <a:defRPr sz="4558"/>
            </a:lvl1pPr>
          </a:lstStyle>
          <a:p>
            <a:r>
              <a:rPr lang="en-US"/>
              <a:t>Debugging the Code</a:t>
            </a:r>
          </a:p>
        </p:txBody>
      </p:sp>
      <p:pic>
        <p:nvPicPr>
          <p:cNvPr id="385" name="Picture 8" descr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5212" y="1419346"/>
            <a:ext cx="2438402" cy="2438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7116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87" name="Rectangle 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process of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debugging application </a:t>
            </a:r>
            <a:r>
              <a:rPr dirty="0"/>
              <a:t>includes:</a:t>
            </a:r>
          </a:p>
          <a:p>
            <a:pPr marL="803275" lvl="1" indent="-360362">
              <a:defRPr sz="3100"/>
            </a:pPr>
            <a:r>
              <a:rPr sz="3200" dirty="0"/>
              <a:t>Spotting an error</a:t>
            </a:r>
          </a:p>
          <a:p>
            <a:pPr marL="803275" lvl="1" indent="-360362">
              <a:defRPr sz="3100"/>
            </a:pPr>
            <a:r>
              <a:rPr sz="3200" dirty="0"/>
              <a:t>Finding the lines of code that cause the error</a:t>
            </a:r>
          </a:p>
          <a:p>
            <a:pPr marL="803275" lvl="1" indent="-360362">
              <a:defRPr sz="3100"/>
            </a:pPr>
            <a:r>
              <a:rPr sz="3200" dirty="0"/>
              <a:t>Fixing the error in the code</a:t>
            </a:r>
          </a:p>
          <a:p>
            <a:pPr marL="803275" lvl="1" indent="-360362">
              <a:defRPr sz="3100"/>
            </a:pPr>
            <a:r>
              <a:rPr sz="3200" dirty="0"/>
              <a:t>Testing to check if the error is gone </a:t>
            </a:r>
            <a:br>
              <a:rPr sz="3200" dirty="0"/>
            </a:br>
            <a:r>
              <a:rPr sz="3200" dirty="0"/>
              <a:t>and no new errors are introduced</a:t>
            </a:r>
          </a:p>
          <a:p>
            <a:r>
              <a:rPr dirty="0"/>
              <a:t>Iterative and continuous process</a:t>
            </a:r>
          </a:p>
        </p:txBody>
      </p:sp>
      <p:sp>
        <p:nvSpPr>
          <p:cNvPr id="38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the Code</a:t>
            </a:r>
          </a:p>
        </p:txBody>
      </p:sp>
      <p:grpSp>
        <p:nvGrpSpPr>
          <p:cNvPr id="401" name="Group 25"/>
          <p:cNvGrpSpPr/>
          <p:nvPr/>
        </p:nvGrpSpPr>
        <p:grpSpPr>
          <a:xfrm>
            <a:off x="9679592" y="1361871"/>
            <a:ext cx="1873560" cy="5035327"/>
            <a:chOff x="0" y="-1"/>
            <a:chExt cx="1873558" cy="5035326"/>
          </a:xfrm>
        </p:grpSpPr>
        <p:grpSp>
          <p:nvGrpSpPr>
            <p:cNvPr id="391" name="Group 5"/>
            <p:cNvGrpSpPr/>
            <p:nvPr/>
          </p:nvGrpSpPr>
          <p:grpSpPr>
            <a:xfrm>
              <a:off x="0" y="-2"/>
              <a:ext cx="1873559" cy="1733603"/>
              <a:chOff x="0" y="0"/>
              <a:chExt cx="1873558" cy="1733601"/>
            </a:xfrm>
          </p:grpSpPr>
          <p:sp>
            <p:nvSpPr>
              <p:cNvPr id="389" name="Oval 4"/>
              <p:cNvSpPr/>
              <p:nvPr/>
            </p:nvSpPr>
            <p:spPr>
              <a:xfrm>
                <a:off x="69979" y="-1"/>
                <a:ext cx="1733601" cy="1733602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BA75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2800">
                    <a:solidFill>
                      <a:schemeClr val="accent1"/>
                    </a:solidFill>
                  </a:defRPr>
                </a:pPr>
                <a:endParaRPr/>
              </a:p>
            </p:txBody>
          </p:sp>
          <p:pic>
            <p:nvPicPr>
              <p:cNvPr id="390" name="Picture 1" descr="Picture 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9338"/>
                <a:ext cx="1873559" cy="17242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399" name="Group 24"/>
            <p:cNvGrpSpPr/>
            <p:nvPr/>
          </p:nvGrpSpPr>
          <p:grpSpPr>
            <a:xfrm>
              <a:off x="76159" y="3161762"/>
              <a:ext cx="1733603" cy="1873563"/>
              <a:chOff x="0" y="-1"/>
              <a:chExt cx="1733601" cy="1873561"/>
            </a:xfrm>
          </p:grpSpPr>
          <p:grpSp>
            <p:nvGrpSpPr>
              <p:cNvPr id="394" name="Group 12"/>
              <p:cNvGrpSpPr/>
              <p:nvPr/>
            </p:nvGrpSpPr>
            <p:grpSpPr>
              <a:xfrm>
                <a:off x="-1" y="-2"/>
                <a:ext cx="1733603" cy="1873563"/>
                <a:chOff x="0" y="0"/>
                <a:chExt cx="1733601" cy="1873561"/>
              </a:xfrm>
            </p:grpSpPr>
            <p:sp>
              <p:nvSpPr>
                <p:cNvPr id="392" name="Oval 13"/>
                <p:cNvSpPr/>
                <p:nvPr/>
              </p:nvSpPr>
              <p:spPr>
                <a:xfrm rot="5400000">
                  <a:off x="0" y="69978"/>
                  <a:ext cx="1733603" cy="1733603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solidFill>
                    <a:srgbClr val="BA7500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2800">
                      <a:solidFill>
                        <a:schemeClr val="accent1"/>
                      </a:solidFill>
                    </a:defRPr>
                  </a:pPr>
                  <a:endParaRPr/>
                </a:p>
              </p:txBody>
            </p:sp>
            <p:pic>
              <p:nvPicPr>
                <p:cNvPr id="393" name="Picture 14" descr="Picture 1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5400000">
                  <a:off x="-74650" y="74649"/>
                  <a:ext cx="1873563" cy="172426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395" name="Straight Connector 9"/>
              <p:cNvSpPr/>
              <p:nvPr/>
            </p:nvSpPr>
            <p:spPr>
              <a:xfrm flipH="1">
                <a:off x="1282263" y="725399"/>
                <a:ext cx="91244" cy="129320"/>
              </a:xfrm>
              <a:prstGeom prst="line">
                <a:avLst/>
              </a:prstGeom>
              <a:noFill/>
              <a:ln w="25400" cap="flat">
                <a:solidFill>
                  <a:srgbClr val="F99C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Straight Connector 17"/>
              <p:cNvSpPr/>
              <p:nvPr/>
            </p:nvSpPr>
            <p:spPr>
              <a:xfrm flipH="1">
                <a:off x="1279982" y="1007488"/>
                <a:ext cx="91244" cy="129320"/>
              </a:xfrm>
              <a:prstGeom prst="line">
                <a:avLst/>
              </a:prstGeom>
              <a:noFill/>
              <a:ln w="25400" cap="flat">
                <a:solidFill>
                  <a:srgbClr val="F99C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Straight Connector 18"/>
              <p:cNvSpPr/>
              <p:nvPr/>
            </p:nvSpPr>
            <p:spPr>
              <a:xfrm flipH="1" flipV="1">
                <a:off x="1282263" y="725400"/>
                <a:ext cx="91244" cy="129320"/>
              </a:xfrm>
              <a:prstGeom prst="line">
                <a:avLst/>
              </a:prstGeom>
              <a:noFill/>
              <a:ln w="25400" cap="flat">
                <a:solidFill>
                  <a:srgbClr val="F99C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Straight Connector 21"/>
              <p:cNvSpPr/>
              <p:nvPr/>
            </p:nvSpPr>
            <p:spPr>
              <a:xfrm flipH="1" flipV="1">
                <a:off x="1279982" y="1002927"/>
                <a:ext cx="91244" cy="129320"/>
              </a:xfrm>
              <a:prstGeom prst="line">
                <a:avLst/>
              </a:prstGeom>
              <a:noFill/>
              <a:ln w="25400" cap="flat">
                <a:solidFill>
                  <a:srgbClr val="F99C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00" name="Arrow: Down 15"/>
            <p:cNvSpPr/>
            <p:nvPr/>
          </p:nvSpPr>
          <p:spPr>
            <a:xfrm>
              <a:off x="651982" y="2044635"/>
              <a:ext cx="636415" cy="91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067"/>
                  </a:moveTo>
                  <a:lnTo>
                    <a:pt x="5400" y="14067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4067"/>
                  </a:lnTo>
                  <a:lnTo>
                    <a:pt x="21600" y="14067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rgbClr val="BA7500"/>
              </a:solidFill>
              <a:prstDash val="solid"/>
              <a:round/>
            </a:ln>
            <a:effectLst>
              <a:outerShdw blurRad="635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chemeClr val="accent1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uiExpan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04" name="Rectangle 3"/>
          <p:cNvSpPr txBox="1">
            <a:spLocks noGrp="1"/>
          </p:cNvSpPr>
          <p:nvPr>
            <p:ph type="body" sz="quarter" idx="10"/>
          </p:nvPr>
        </p:nvSpPr>
        <p:spPr>
          <a:xfrm>
            <a:off x="190400" y="1196123"/>
            <a:ext cx="4690600" cy="5528769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rPr dirty="0"/>
              <a:t>Visual Studio Code has a</a:t>
            </a:r>
            <a:r>
              <a:rPr lang="en-US" dirty="0"/>
              <a:t> </a:t>
            </a:r>
            <a:r>
              <a:rPr dirty="0"/>
              <a:t>built-in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debugger</a:t>
            </a:r>
          </a:p>
          <a:p>
            <a:pPr>
              <a:buClr>
                <a:srgbClr val="234465"/>
              </a:buClr>
            </a:pPr>
            <a:r>
              <a:rPr dirty="0"/>
              <a:t>It provides:</a:t>
            </a:r>
          </a:p>
          <a:p>
            <a:pPr marL="803275" lvl="1" indent="-360362">
              <a:buClr>
                <a:srgbClr val="234465"/>
              </a:buClr>
              <a:defRPr sz="31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3200" dirty="0"/>
              <a:t>Breakpoints</a:t>
            </a:r>
          </a:p>
          <a:p>
            <a:pPr marL="803275" lvl="1" indent="-360362">
              <a:buClr>
                <a:srgbClr val="234465"/>
              </a:buClr>
              <a:defRPr sz="3100"/>
            </a:pPr>
            <a:r>
              <a:rPr sz="3200" dirty="0"/>
              <a:t>Ability to </a:t>
            </a:r>
            <a:r>
              <a:rPr sz="3200" b="1" dirty="0">
                <a:solidFill>
                  <a:schemeClr val="accent1"/>
                </a:solidFill>
                <a:sym typeface="Helvetica"/>
              </a:rPr>
              <a:t>trace</a:t>
            </a:r>
            <a:r>
              <a:rPr sz="3200" dirty="0"/>
              <a:t> the </a:t>
            </a:r>
            <a:br>
              <a:rPr sz="3200" dirty="0"/>
            </a:br>
            <a:r>
              <a:rPr sz="3200" dirty="0"/>
              <a:t>code execution</a:t>
            </a:r>
          </a:p>
          <a:p>
            <a:pPr marL="803275" lvl="1" indent="-360362">
              <a:buClr>
                <a:srgbClr val="234465"/>
              </a:buClr>
              <a:defRPr sz="3100"/>
            </a:pPr>
            <a:r>
              <a:rPr sz="3200" dirty="0"/>
              <a:t>Ability to </a:t>
            </a:r>
            <a:r>
              <a:rPr sz="3200" b="1" dirty="0">
                <a:solidFill>
                  <a:schemeClr val="accent1"/>
                </a:solidFill>
                <a:sym typeface="Helvetica"/>
              </a:rPr>
              <a:t>inspect</a:t>
            </a:r>
            <a:r>
              <a:rPr sz="3200" dirty="0"/>
              <a:t> </a:t>
            </a:r>
            <a:br>
              <a:rPr sz="3200" dirty="0"/>
            </a:br>
            <a:r>
              <a:rPr sz="3200" dirty="0"/>
              <a:t>variables at runtime</a:t>
            </a:r>
          </a:p>
        </p:txBody>
      </p:sp>
      <p:sp>
        <p:nvSpPr>
          <p:cNvPr id="40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Debugging in Visual Studio Code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44" y="1899000"/>
            <a:ext cx="6723029" cy="346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" descr="Picture 1"/>
          <p:cNvPicPr>
            <a:picLocks noChangeAspect="1"/>
          </p:cNvPicPr>
          <p:nvPr/>
        </p:nvPicPr>
        <p:blipFill>
          <a:blip r:embed="rId2" cstate="print"/>
          <a:srcRect l="3333" t="3855" r="4666" b="5033"/>
          <a:stretch>
            <a:fillRect/>
          </a:stretch>
        </p:blipFill>
        <p:spPr>
          <a:xfrm>
            <a:off x="5218500" y="1764000"/>
            <a:ext cx="1755000" cy="173804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Definition, Execution, IDE Setup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JavaScript Overview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414" name="Content Placeholder 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dirty="0"/>
              <a:t>Start without Debugger: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</a:t>
            </a:r>
            <a:r>
              <a:rPr lang="en-US"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Ctrl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+F5]</a:t>
            </a:r>
          </a:p>
          <a:p>
            <a:pPr>
              <a:lnSpc>
                <a:spcPct val="114000"/>
              </a:lnSpc>
              <a:defRPr>
                <a:solidFill>
                  <a:srgbClr val="2A4362"/>
                </a:solidFill>
              </a:defRPr>
            </a:pPr>
            <a:r>
              <a:rPr dirty="0"/>
              <a:t>Start with Debugger: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[F5]</a:t>
            </a:r>
          </a:p>
          <a:p>
            <a:pPr>
              <a:lnSpc>
                <a:spcPct val="114000"/>
              </a:lnSpc>
            </a:pPr>
            <a:r>
              <a:rPr dirty="0"/>
              <a:t>Toggle a breakpoint: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[F9]</a:t>
            </a:r>
          </a:p>
          <a:p>
            <a:pPr>
              <a:lnSpc>
                <a:spcPct val="114000"/>
              </a:lnSpc>
            </a:pPr>
            <a:r>
              <a:rPr dirty="0"/>
              <a:t>Trace step by step: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[F10]</a:t>
            </a:r>
          </a:p>
          <a:p>
            <a:pPr>
              <a:lnSpc>
                <a:spcPct val="114000"/>
              </a:lnSpc>
            </a:pPr>
            <a:r>
              <a:rPr dirty="0"/>
              <a:t>Force step into: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[F11]</a:t>
            </a:r>
          </a:p>
        </p:txBody>
      </p:sp>
      <p:sp>
        <p:nvSpPr>
          <p:cNvPr id="415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181884">
              <a:defRPr sz="3783"/>
            </a:lvl1pPr>
          </a:lstStyle>
          <a:p>
            <a:r>
              <a:rPr dirty="0"/>
              <a:t>Using the Debugger in Visual Studio Code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Oval 7"/>
          <p:cNvSpPr/>
          <p:nvPr/>
        </p:nvSpPr>
        <p:spPr>
          <a:xfrm>
            <a:off x="4267201" y="807602"/>
            <a:ext cx="3657603" cy="3657602"/>
          </a:xfrm>
          <a:prstGeom prst="ellipse">
            <a:avLst/>
          </a:prstGeom>
          <a:solidFill>
            <a:srgbClr val="FFFFFF">
              <a:alpha val="50000"/>
            </a:srgbClr>
          </a:solidFill>
          <a:ln w="19050">
            <a:solidFill>
              <a:srgbClr val="FFFFFF">
                <a:alpha val="80000"/>
              </a:srgbClr>
            </a:solidFill>
          </a:ln>
        </p:spPr>
        <p:txBody>
          <a:bodyPr lIns="45718" tIns="45718" rIns="45718" bIns="45718" anchor="ctr"/>
          <a:lstStyle/>
          <a:p>
            <a:pPr algn="ctr">
              <a:defRPr sz="28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425" name="Title 1"/>
          <p:cNvSpPr txBox="1">
            <a:spLocks noGrp="1"/>
          </p:cNvSpPr>
          <p:nvPr>
            <p:ph type="title" sz="quarter" idx="10"/>
          </p:nvPr>
        </p:nvSpPr>
        <p:spPr/>
        <p:txBody>
          <a:bodyPr/>
          <a:lstStyle>
            <a:lvl1pPr defTabSz="1047856">
              <a:defRPr sz="4558"/>
            </a:lvl1pPr>
          </a:lstStyle>
          <a:p>
            <a:r>
              <a:rPr lang="en-US"/>
              <a:t>Live Exercises</a:t>
            </a:r>
          </a:p>
        </p:txBody>
      </p:sp>
      <p:pic>
        <p:nvPicPr>
          <p:cNvPr id="426" name="Picture 3" descr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419601" y="394223"/>
            <a:ext cx="3124203" cy="38352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985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428" name="Text Placeholder 4"/>
          <p:cNvSpPr txBox="1">
            <a:spLocks noGrp="1"/>
          </p:cNvSpPr>
          <p:nvPr>
            <p:ph type="body" sz="quarter" idx="10"/>
          </p:nvPr>
        </p:nvSpPr>
        <p:spPr>
          <a:xfrm>
            <a:off x="869725" y="1656225"/>
            <a:ext cx="7581211" cy="4772372"/>
          </a:xfrm>
          <a:prstGeom prst="rect">
            <a:avLst/>
          </a:prstGeom>
        </p:spPr>
        <p:txBody>
          <a:bodyPr/>
          <a:lstStyle/>
          <a:p>
            <a:pPr marL="514350" indent="-514350">
              <a:defRPr>
                <a:solidFill>
                  <a:srgbClr val="FFFFFF"/>
                </a:solidFill>
              </a:defRPr>
            </a:pPr>
            <a:r>
              <a:t>…</a:t>
            </a:r>
          </a:p>
          <a:p>
            <a:pPr marL="514350" indent="-514350">
              <a:defRPr>
                <a:solidFill>
                  <a:srgbClr val="FFFFFF"/>
                </a:solidFill>
              </a:defRPr>
            </a:pPr>
            <a:r>
              <a:t>…</a:t>
            </a:r>
          </a:p>
          <a:p>
            <a:pPr marL="514350" indent="-514350">
              <a:defRPr>
                <a:solidFill>
                  <a:srgbClr val="FFFFFF"/>
                </a:solidFill>
              </a:defRPr>
            </a:pPr>
            <a:r>
              <a:t>…</a:t>
            </a:r>
          </a:p>
        </p:txBody>
      </p:sp>
      <p:sp>
        <p:nvSpPr>
          <p:cNvPr id="429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grpSp>
        <p:nvGrpSpPr>
          <p:cNvPr id="433" name="Group 8"/>
          <p:cNvGrpSpPr/>
          <p:nvPr/>
        </p:nvGrpSpPr>
        <p:grpSpPr>
          <a:xfrm>
            <a:off x="191941" y="1419748"/>
            <a:ext cx="8632998" cy="5300343"/>
            <a:chOff x="0" y="0"/>
            <a:chExt cx="8632996" cy="5300341"/>
          </a:xfrm>
        </p:grpSpPr>
        <p:sp>
          <p:nvSpPr>
            <p:cNvPr id="430" name="Rounded Rectangle 10"/>
            <p:cNvSpPr/>
            <p:nvPr/>
          </p:nvSpPr>
          <p:spPr>
            <a:xfrm>
              <a:off x="-1" y="-1"/>
              <a:ext cx="8632998" cy="5300343"/>
            </a:xfrm>
            <a:prstGeom prst="roundRect">
              <a:avLst>
                <a:gd name="adj" fmla="val 3968"/>
              </a:avLst>
            </a:prstGeom>
            <a:solidFill>
              <a:srgbClr val="23446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>
                  <a:solidFill>
                    <a:schemeClr val="accent1"/>
                  </a:solidFill>
                </a:defRPr>
              </a:pPr>
              <a:endParaRPr/>
            </a:p>
          </p:txBody>
        </p:sp>
        <p:sp>
          <p:nvSpPr>
            <p:cNvPr id="431" name="Rounded Rectangle 16"/>
            <p:cNvSpPr/>
            <p:nvPr/>
          </p:nvSpPr>
          <p:spPr>
            <a:xfrm>
              <a:off x="156210" y="296812"/>
              <a:ext cx="194923" cy="47067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>
                  <a:solidFill>
                    <a:schemeClr val="accent1"/>
                  </a:solidFill>
                </a:defRPr>
              </a:pPr>
              <a:endParaRPr/>
            </a:p>
          </p:txBody>
        </p:sp>
        <p:sp>
          <p:nvSpPr>
            <p:cNvPr id="432" name="Half Frame 11"/>
            <p:cNvSpPr/>
            <p:nvPr/>
          </p:nvSpPr>
          <p:spPr>
            <a:xfrm rot="5400000">
              <a:off x="7872084" y="298621"/>
              <a:ext cx="729626" cy="541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475" y="5125"/>
                  </a:lnTo>
                  <a:lnTo>
                    <a:pt x="3953" y="5125"/>
                  </a:lnTo>
                  <a:lnTo>
                    <a:pt x="3953" y="1764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2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/>
              </a:pPr>
              <a:endParaRPr/>
            </a:p>
          </p:txBody>
        </p:sp>
      </p:grpSp>
      <p:pic>
        <p:nvPicPr>
          <p:cNvPr id="434" name="Picture 12" descr="Picture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8824937" y="3276641"/>
            <a:ext cx="2882679" cy="3119783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ontent Placeholder 4"/>
          <p:cNvSpPr txBox="1"/>
          <p:nvPr/>
        </p:nvSpPr>
        <p:spPr>
          <a:xfrm>
            <a:off x="699286" y="1679513"/>
            <a:ext cx="8499656" cy="462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" tIns="36000" rIns="36000" bIns="36000">
            <a:normAutofit/>
          </a:bodyPr>
          <a:lstStyle/>
          <a:p>
            <a:pPr marL="457200" indent="-457200" defTabSz="1218438">
              <a:lnSpc>
                <a:spcPct val="1300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  <a:latin typeface="Malgun Gothic (Body)"/>
                <a:ea typeface="Malgun Gothic (Body)"/>
                <a:cs typeface="Malgun Gothic (Body)"/>
                <a:sym typeface="Malgun Gothic (Body)"/>
              </a:defRPr>
            </a:pPr>
            <a:r>
              <a:rPr sz="3000" b="1" dirty="0"/>
              <a:t>Declare variables with </a:t>
            </a:r>
            <a:r>
              <a:rPr sz="3000" b="1" dirty="0">
                <a:solidFill>
                  <a:schemeClr val="accent1"/>
                </a:solidFill>
              </a:rPr>
              <a:t>'let'</a:t>
            </a:r>
            <a:endParaRPr sz="3000" b="1" dirty="0"/>
          </a:p>
          <a:p>
            <a:pPr marL="457200" indent="-457200" defTabSz="1218438">
              <a:lnSpc>
                <a:spcPct val="1300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  <a:latin typeface="Malgun Gothic (Body)"/>
                <a:ea typeface="Malgun Gothic (Body)"/>
                <a:cs typeface="Malgun Gothic (Body)"/>
                <a:sym typeface="Malgun Gothic (Body)"/>
              </a:defRPr>
            </a:pPr>
            <a:r>
              <a:rPr sz="3000" b="1" dirty="0"/>
              <a:t>Use </a:t>
            </a:r>
            <a:r>
              <a:rPr sz="3000" b="1" dirty="0">
                <a:solidFill>
                  <a:schemeClr val="accent1"/>
                </a:solidFill>
              </a:rPr>
              <a:t>if-else</a:t>
            </a:r>
            <a:r>
              <a:rPr sz="3000" b="1" dirty="0"/>
              <a:t> statements to check </a:t>
            </a:r>
            <a:r>
              <a:rPr lang="bg-BG" sz="3000" b="1" dirty="0"/>
              <a:t/>
            </a:r>
            <a:br>
              <a:rPr lang="bg-BG" sz="3000" b="1" dirty="0"/>
            </a:br>
            <a:r>
              <a:rPr sz="3000" b="1" dirty="0"/>
              <a:t>for</a:t>
            </a:r>
            <a:r>
              <a:rPr lang="en-US" sz="3000" b="1" dirty="0"/>
              <a:t> </a:t>
            </a:r>
            <a:r>
              <a:rPr sz="3000" b="1" dirty="0"/>
              <a:t>conditions</a:t>
            </a:r>
          </a:p>
          <a:p>
            <a:pPr marL="457200" indent="-457200" defTabSz="1218438">
              <a:lnSpc>
                <a:spcPct val="1300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  <a:latin typeface="Malgun Gothic (Body)"/>
                <a:ea typeface="Malgun Gothic (Body)"/>
                <a:cs typeface="Malgun Gothic (Body)"/>
                <a:sym typeface="Malgun Gothic (Body)"/>
              </a:defRPr>
            </a:pPr>
            <a:r>
              <a:rPr sz="3000" b="1" dirty="0"/>
              <a:t>Use </a:t>
            </a:r>
            <a:r>
              <a:rPr sz="3000" b="1" dirty="0">
                <a:solidFill>
                  <a:schemeClr val="accent1"/>
                </a:solidFill>
              </a:rPr>
              <a:t>loops </a:t>
            </a:r>
            <a:r>
              <a:rPr sz="3000" b="1" dirty="0"/>
              <a:t>to avoid repeating code</a:t>
            </a:r>
          </a:p>
          <a:p>
            <a:pPr marL="457200" indent="-457200" defTabSz="1218438">
              <a:lnSpc>
                <a:spcPct val="1300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  <a:latin typeface="Malgun Gothic (Body)"/>
                <a:ea typeface="Malgun Gothic (Body)"/>
                <a:cs typeface="Malgun Gothic (Body)"/>
                <a:sym typeface="Malgun Gothic (Body)"/>
              </a:defRPr>
            </a:pPr>
            <a:r>
              <a:rPr sz="3000" b="1" dirty="0"/>
              <a:t>Use the </a:t>
            </a:r>
            <a:r>
              <a:rPr sz="3000" b="1" dirty="0">
                <a:solidFill>
                  <a:schemeClr val="accent1"/>
                </a:solidFill>
              </a:rPr>
              <a:t>debugger </a:t>
            </a:r>
            <a:r>
              <a:rPr sz="3000" b="1" dirty="0"/>
              <a:t>to check for mistakes </a:t>
            </a:r>
            <a:br>
              <a:rPr sz="3000" b="1" dirty="0"/>
            </a:br>
            <a:r>
              <a:rPr sz="3000" b="1" dirty="0"/>
              <a:t>in the code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409260"/>
            <a:ext cx="12192000" cy="4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A picture containing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2" y="3222129"/>
            <a:ext cx="2399079" cy="139503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18" y="1540961"/>
            <a:ext cx="3171334" cy="1374001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7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3525923" y="1636302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8" y="2825162"/>
            <a:ext cx="2672099" cy="12370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6" y="1700071"/>
            <a:ext cx="2956026" cy="1020064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3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2" y="5409955"/>
            <a:ext cx="2888606" cy="6514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7" y="2784654"/>
            <a:ext cx="2502846" cy="175199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84" y="1497340"/>
            <a:ext cx="2487027" cy="1658017"/>
          </a:xfrm>
          <a:prstGeom prst="rect">
            <a:avLst/>
          </a:prstGeom>
        </p:spPr>
      </p:pic>
      <p:pic>
        <p:nvPicPr>
          <p:cNvPr id="9" name="Picture 8">
            <a:hlinkClick r:id="rId19"/>
            <a:extLst>
              <a:ext uri="{FF2B5EF4-FFF2-40B4-BE49-F238E27FC236}">
                <a16:creationId xmlns:a16="http://schemas.microsoft.com/office/drawing/2014/main" id="{BE0BF91B-0811-20F3-C779-1DFA0B363C17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5" y="3782977"/>
            <a:ext cx="3384648" cy="3384648"/>
          </a:xfrm>
          <a:prstGeom prst="rect">
            <a:avLst/>
          </a:prstGeom>
        </p:spPr>
      </p:pic>
      <p:pic>
        <p:nvPicPr>
          <p:cNvPr id="11" name="Picture 10">
            <a:hlinkClick r:id="rId21"/>
            <a:extLst>
              <a:ext uri="{FF2B5EF4-FFF2-40B4-BE49-F238E27FC236}">
                <a16:creationId xmlns:a16="http://schemas.microsoft.com/office/drawing/2014/main" id="{F8277CF8-CD6F-1248-4605-6D353438FAE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2" b="26141"/>
          <a:stretch/>
        </p:blipFill>
        <p:spPr>
          <a:xfrm>
            <a:off x="3463865" y="3020223"/>
            <a:ext cx="3092395" cy="1627409"/>
          </a:xfrm>
          <a:prstGeom prst="rect">
            <a:avLst/>
          </a:prstGeom>
        </p:spPr>
      </p:pic>
      <p:pic>
        <p:nvPicPr>
          <p:cNvPr id="13" name="Picture 12">
            <a:hlinkClick r:id="rId23"/>
            <a:extLst>
              <a:ext uri="{FF2B5EF4-FFF2-40B4-BE49-F238E27FC236}">
                <a16:creationId xmlns:a16="http://schemas.microsoft.com/office/drawing/2014/main" id="{37384EE4-2541-7F77-20C2-5C79AA90C7DD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421290" y="4234901"/>
            <a:ext cx="3011398" cy="936998"/>
          </a:xfrm>
          <a:prstGeom prst="rect">
            <a:avLst/>
          </a:prstGeom>
        </p:spPr>
      </p:pic>
      <p:pic>
        <p:nvPicPr>
          <p:cNvPr id="15" name="Picture 14">
            <a:hlinkClick r:id="rId25"/>
            <a:extLst>
              <a:ext uri="{FF2B5EF4-FFF2-40B4-BE49-F238E27FC236}">
                <a16:creationId xmlns:a16="http://schemas.microsoft.com/office/drawing/2014/main" id="{5F6294B5-4B89-9EBD-0440-6D894325EC0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029418" y="4913870"/>
            <a:ext cx="4127432" cy="13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r>
              <a:rPr lang="en-US" sz="3400" dirty="0"/>
              <a:t>Software University @ Facebook</a:t>
            </a:r>
          </a:p>
          <a:p>
            <a:pPr lvl="1"/>
            <a:r>
              <a:rPr lang="en-US" sz="3000" noProof="1">
                <a:hlinkClick r:id="rId4"/>
              </a:rPr>
              <a:t>facebook.com/SoftwareUniversity</a:t>
            </a:r>
            <a:endParaRPr lang="bg-BG" sz="3000" noProof="1"/>
          </a:p>
          <a:p>
            <a:r>
              <a:rPr lang="en-US" sz="3400" dirty="0" err="1"/>
              <a:t>SoftUni</a:t>
            </a:r>
            <a:r>
              <a:rPr lang="en-US" sz="3400" dirty="0"/>
              <a:t> Global</a:t>
            </a:r>
            <a:endParaRPr lang="bg-BG" sz="3400" dirty="0"/>
          </a:p>
          <a:p>
            <a:pPr lvl="1"/>
            <a:r>
              <a:rPr lang="en-US" sz="3000" noProof="1">
                <a:hlinkClick r:id="rId5"/>
              </a:rPr>
              <a:t>softuni.org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172286" y="108873"/>
            <a:ext cx="9742626" cy="882654"/>
          </a:xfrm>
        </p:spPr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CC54C56-F593-4D42-99DF-2CD0FC92E4E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Global – </a:t>
            </a:r>
            <a:r>
              <a:rPr lang="en-US" dirty="0">
                <a:hlinkClick r:id="rId5"/>
              </a:rPr>
              <a:t>https://softuni.org</a:t>
            </a:r>
            <a:r>
              <a:rPr lang="en-US" dirty="0"/>
              <a:t> </a:t>
            </a:r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FBCF15D-5217-44C3-8B1D-4C5A06ECF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A16631-08F2-431E-9224-0AC8DBEC5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06CF99-3A19-4260-A25F-FEF76577C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JavaScript (</a:t>
            </a:r>
            <a:r>
              <a:rPr lang="en-US" b="1" dirty="0">
                <a:solidFill>
                  <a:schemeClr val="bg1"/>
                </a:solidFill>
              </a:rPr>
              <a:t>JS</a:t>
            </a:r>
            <a:r>
              <a:rPr lang="en-US" dirty="0"/>
              <a:t>) is a </a:t>
            </a:r>
            <a:r>
              <a:rPr lang="en-US" b="1" dirty="0">
                <a:solidFill>
                  <a:schemeClr val="bg1"/>
                </a:solidFill>
              </a:rPr>
              <a:t>high-level</a:t>
            </a:r>
            <a:r>
              <a:rPr lang="en-US" dirty="0"/>
              <a:t> programming language</a:t>
            </a:r>
          </a:p>
          <a:p>
            <a:pPr lvl="1"/>
            <a:r>
              <a:rPr lang="en-US" dirty="0"/>
              <a:t>One of the </a:t>
            </a:r>
            <a:r>
              <a:rPr lang="en-US" b="1" dirty="0">
                <a:solidFill>
                  <a:schemeClr val="bg1"/>
                </a:solidFill>
              </a:rPr>
              <a:t>core technologies </a:t>
            </a:r>
            <a:r>
              <a:rPr lang="en-US" dirty="0"/>
              <a:t>of the World Wide Web</a:t>
            </a:r>
          </a:p>
          <a:p>
            <a:pPr lvl="1"/>
            <a:r>
              <a:rPr lang="en-US" dirty="0"/>
              <a:t>Enables </a:t>
            </a:r>
            <a:r>
              <a:rPr lang="en-US" b="1" dirty="0">
                <a:solidFill>
                  <a:schemeClr val="bg1"/>
                </a:solidFill>
              </a:rPr>
              <a:t>interactive</a:t>
            </a:r>
            <a:r>
              <a:rPr lang="en-US" dirty="0"/>
              <a:t> web pages and applications</a:t>
            </a:r>
          </a:p>
          <a:p>
            <a:pPr lvl="1"/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executed</a:t>
            </a:r>
            <a:r>
              <a:rPr lang="en-US" dirty="0"/>
              <a:t> on the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/>
              <a:t> and on the </a:t>
            </a:r>
            <a:r>
              <a:rPr lang="en-US" b="1" dirty="0">
                <a:solidFill>
                  <a:schemeClr val="bg1"/>
                </a:solidFill>
              </a:rPr>
              <a:t>client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C-like </a:t>
            </a:r>
            <a:r>
              <a:rPr lang="en-US" b="1" dirty="0">
                <a:solidFill>
                  <a:schemeClr val="bg1"/>
                </a:solidFill>
              </a:rPr>
              <a:t>syntax</a:t>
            </a:r>
            <a:r>
              <a:rPr lang="en-US" dirty="0"/>
              <a:t> (curly-brackets, identifiers, operator)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Multi-paradigm</a:t>
            </a:r>
            <a:r>
              <a:rPr lang="en-US" dirty="0"/>
              <a:t> (imperative, functional, OOP)</a:t>
            </a:r>
          </a:p>
          <a:p>
            <a:pPr lvl="1"/>
            <a:r>
              <a:rPr lang="en-US" dirty="0"/>
              <a:t>Dynamic </a:t>
            </a:r>
            <a:r>
              <a:rPr lang="en-US" b="1" dirty="0">
                <a:solidFill>
                  <a:schemeClr val="bg1"/>
                </a:solidFill>
              </a:rPr>
              <a:t>typing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1C09BB-624C-4BC8-B2D0-8CB6902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0865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3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Web Browser Support</a:t>
            </a:r>
          </a:p>
        </p:txBody>
      </p:sp>
      <p:sp>
        <p:nvSpPr>
          <p:cNvPr id="230" name="Text Placeholder 1"/>
          <p:cNvSpPr txBox="1"/>
          <p:nvPr/>
        </p:nvSpPr>
        <p:spPr>
          <a:xfrm>
            <a:off x="529199" y="1219199"/>
            <a:ext cx="4199402" cy="60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normAutofit/>
          </a:bodyPr>
          <a:lstStyle/>
          <a:p>
            <a:pPr defTabSz="1218438">
              <a:lnSpc>
                <a:spcPct val="104999"/>
              </a:lnSpc>
              <a:spcBef>
                <a:spcPts val="600"/>
              </a:spcBef>
              <a:defRPr sz="2800"/>
            </a:pPr>
            <a:r>
              <a:rPr dirty="0"/>
              <a:t>Developer Console: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[F12]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231" name="Picture 6" descr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579" y="3681439"/>
            <a:ext cx="3891955" cy="282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6602" y="1913693"/>
            <a:ext cx="1647915" cy="164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Picture 4">
            <a:extLst>
              <a:ext uri="{FF2B5EF4-FFF2-40B4-BE49-F238E27FC236}">
                <a16:creationId xmlns:a16="http://schemas.microsoft.com/office/drawing/2014/main" id="{7C8998C8-8E51-4837-8083-D7C94C548BA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8668" y="1808892"/>
            <a:ext cx="1755000" cy="1676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F1B5A-B764-41B5-9D1D-8BE0FF50C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06"/>
          <a:stretch/>
        </p:blipFill>
        <p:spPr>
          <a:xfrm>
            <a:off x="7528439" y="3659624"/>
            <a:ext cx="4035459" cy="2821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Speech Bubble: Rectangle with Corners Rounded 7"/>
          <p:cNvGrpSpPr/>
          <p:nvPr/>
        </p:nvGrpSpPr>
        <p:grpSpPr>
          <a:xfrm>
            <a:off x="4314175" y="1898999"/>
            <a:ext cx="3214264" cy="1630637"/>
            <a:chOff x="0" y="0"/>
            <a:chExt cx="3692406" cy="1310735"/>
          </a:xfrm>
        </p:grpSpPr>
        <p:sp>
          <p:nvSpPr>
            <p:cNvPr id="17" name="Shape"/>
            <p:cNvSpPr/>
            <p:nvPr/>
          </p:nvSpPr>
          <p:spPr>
            <a:xfrm>
              <a:off x="0" y="0"/>
              <a:ext cx="3692406" cy="1167871"/>
            </a:xfrm>
            <a:custGeom>
              <a:avLst/>
              <a:gdLst>
                <a:gd name="connsiteX0" fmla="*/ 0 w 21600"/>
                <a:gd name="connsiteY0" fmla="*/ 3600 h 21600"/>
                <a:gd name="connsiteX1" fmla="*/ 1139 w 21600"/>
                <a:gd name="connsiteY1" fmla="*/ 0 h 21600"/>
                <a:gd name="connsiteX2" fmla="*/ 20461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461 w 21600"/>
                <a:gd name="connsiteY5" fmla="*/ 21600 h 21600"/>
                <a:gd name="connsiteX6" fmla="*/ 9000 w 21600"/>
                <a:gd name="connsiteY6" fmla="*/ 21600 h 21600"/>
                <a:gd name="connsiteX7" fmla="*/ 6538 w 21600"/>
                <a:gd name="connsiteY7" fmla="*/ 21380 h 21600"/>
                <a:gd name="connsiteX8" fmla="*/ 3600 w 21600"/>
                <a:gd name="connsiteY8" fmla="*/ 21600 h 21600"/>
                <a:gd name="connsiteX9" fmla="*/ 1139 w 21600"/>
                <a:gd name="connsiteY9" fmla="*/ 21600 h 21600"/>
                <a:gd name="connsiteX10" fmla="*/ 0 w 21600"/>
                <a:gd name="connsiteY10" fmla="*/ 18000 h 21600"/>
                <a:gd name="connsiteX11" fmla="*/ 0 w 21600"/>
                <a:gd name="connsiteY11" fmla="*/ 12600 h 21600"/>
                <a:gd name="connsiteX12" fmla="*/ 0 w 21600"/>
                <a:gd name="connsiteY12" fmla="*/ 3600 h 21600"/>
                <a:gd name="connsiteX0" fmla="*/ 0 w 21600"/>
                <a:gd name="connsiteY0" fmla="*/ 3600 h 21600"/>
                <a:gd name="connsiteX1" fmla="*/ 1139 w 21600"/>
                <a:gd name="connsiteY1" fmla="*/ 0 h 21600"/>
                <a:gd name="connsiteX2" fmla="*/ 20461 w 21600"/>
                <a:gd name="connsiteY2" fmla="*/ 0 h 21600"/>
                <a:gd name="connsiteX3" fmla="*/ 21600 w 21600"/>
                <a:gd name="connsiteY3" fmla="*/ 3600 h 21600"/>
                <a:gd name="connsiteX4" fmla="*/ 21600 w 21600"/>
                <a:gd name="connsiteY4" fmla="*/ 18000 h 21600"/>
                <a:gd name="connsiteX5" fmla="*/ 20461 w 21600"/>
                <a:gd name="connsiteY5" fmla="*/ 21600 h 21600"/>
                <a:gd name="connsiteX6" fmla="*/ 9000 w 21600"/>
                <a:gd name="connsiteY6" fmla="*/ 21600 h 21600"/>
                <a:gd name="connsiteX7" fmla="*/ 3600 w 21600"/>
                <a:gd name="connsiteY7" fmla="*/ 21600 h 21600"/>
                <a:gd name="connsiteX8" fmla="*/ 1139 w 21600"/>
                <a:gd name="connsiteY8" fmla="*/ 21600 h 21600"/>
                <a:gd name="connsiteX9" fmla="*/ 0 w 21600"/>
                <a:gd name="connsiteY9" fmla="*/ 18000 h 21600"/>
                <a:gd name="connsiteX10" fmla="*/ 0 w 21600"/>
                <a:gd name="connsiteY10" fmla="*/ 12600 h 21600"/>
                <a:gd name="connsiteX11" fmla="*/ 0 w 21600"/>
                <a:gd name="connsiteY11" fmla="*/ 3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510" y="0"/>
                    <a:pt x="1139" y="0"/>
                  </a:cubicBezTo>
                  <a:lnTo>
                    <a:pt x="20461" y="0"/>
                  </a:lnTo>
                  <a:cubicBezTo>
                    <a:pt x="21090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1090" y="21600"/>
                    <a:pt x="20461" y="21600"/>
                  </a:cubicBezTo>
                  <a:lnTo>
                    <a:pt x="9000" y="21600"/>
                  </a:lnTo>
                  <a:lnTo>
                    <a:pt x="3600" y="21600"/>
                  </a:lnTo>
                  <a:lnTo>
                    <a:pt x="1139" y="21600"/>
                  </a:lnTo>
                  <a:cubicBezTo>
                    <a:pt x="510" y="21600"/>
                    <a:pt x="0" y="19988"/>
                    <a:pt x="0" y="18000"/>
                  </a:cubicBezTo>
                  <a:lnTo>
                    <a:pt x="0" y="12600"/>
                  </a:lnTo>
                  <a:lnTo>
                    <a:pt x="0" y="3600"/>
                  </a:lnTo>
                  <a:close/>
                </a:path>
              </a:pathLst>
            </a:custGeom>
            <a:solidFill>
              <a:srgbClr val="234465">
                <a:alpha val="80000"/>
              </a:srgbClr>
            </a:solidFill>
            <a:ln w="19050" cap="flat">
              <a:solidFill>
                <a:srgbClr val="1A334C">
                  <a:alpha val="8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" name="If the condition is met, the code will execute"/>
            <p:cNvSpPr/>
            <p:nvPr/>
          </p:nvSpPr>
          <p:spPr>
            <a:xfrm>
              <a:off x="102730" y="110867"/>
              <a:ext cx="3486944" cy="119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sz="2100" dirty="0"/>
                <a:t>The </a:t>
              </a:r>
              <a:r>
                <a:rPr lang="en-US" sz="2100" dirty="0">
                  <a:solidFill>
                    <a:schemeClr val="bg1"/>
                  </a:solidFill>
                </a:rPr>
                <a:t>code</a:t>
              </a:r>
              <a:r>
                <a:rPr lang="en-US" sz="2100" dirty="0"/>
                <a:t> shown in the </a:t>
              </a:r>
              <a:r>
                <a:rPr lang="en-US" sz="2100" dirty="0">
                  <a:solidFill>
                    <a:schemeClr val="bg2"/>
                  </a:solidFill>
                </a:rPr>
                <a:t>example</a:t>
              </a:r>
              <a:r>
                <a:rPr lang="en-US" sz="2100" dirty="0"/>
                <a:t> can be </a:t>
              </a:r>
              <a:r>
                <a:rPr lang="en-US" sz="2100" dirty="0">
                  <a:solidFill>
                    <a:schemeClr val="bg1"/>
                  </a:solidFill>
                </a:rPr>
                <a:t>executed</a:t>
              </a:r>
              <a:r>
                <a:rPr lang="en-US" sz="2100" dirty="0"/>
                <a:t> directly in </a:t>
              </a:r>
              <a:r>
                <a:rPr lang="en-US" sz="2100" dirty="0">
                  <a:solidFill>
                    <a:schemeClr val="bg2"/>
                  </a:solidFill>
                </a:rPr>
                <a:t>the </a:t>
              </a:r>
              <a:r>
                <a:rPr lang="en-US" sz="2100" dirty="0">
                  <a:solidFill>
                    <a:schemeClr val="bg1"/>
                  </a:solidFill>
                </a:rPr>
                <a:t>browser</a:t>
              </a:r>
              <a:endParaRPr lang="bg-BG" sz="2100" dirty="0">
                <a:solidFill>
                  <a:schemeClr val="bg1"/>
                </a:solidFill>
              </a:endParaRPr>
            </a:p>
            <a:p>
              <a:pPr algn="ctr">
                <a:defRPr sz="28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242" name="Text Placeholder 1"/>
          <p:cNvSpPr txBox="1">
            <a:spLocks noGrp="1"/>
          </p:cNvSpPr>
          <p:nvPr>
            <p:ph type="body" sz="quarter" idx="10"/>
          </p:nvPr>
        </p:nvSpPr>
        <p:spPr>
          <a:xfrm>
            <a:off x="2041163" y="1257275"/>
            <a:ext cx="10129837" cy="554672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  <a:sym typeface="Helvetica"/>
              </a:rPr>
              <a:t>Node.js</a:t>
            </a:r>
            <a:r>
              <a:rPr lang="en-US" dirty="0"/>
              <a:t>?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Server-side</a:t>
            </a:r>
            <a:r>
              <a:rPr lang="en-US" dirty="0"/>
              <a:t> JavaScript runtime</a:t>
            </a:r>
          </a:p>
          <a:p>
            <a:pPr lvl="1"/>
            <a:r>
              <a:rPr lang="en-US" dirty="0"/>
              <a:t>Chrome V8 JavaScript engine</a:t>
            </a:r>
          </a:p>
          <a:p>
            <a:pPr lvl="1"/>
            <a:r>
              <a:rPr lang="en-US" dirty="0"/>
              <a:t>NPM </a:t>
            </a:r>
            <a:r>
              <a:rPr lang="en-US" b="1" dirty="0">
                <a:solidFill>
                  <a:schemeClr val="bg1"/>
                </a:solidFill>
              </a:rPr>
              <a:t>package manager</a:t>
            </a:r>
          </a:p>
          <a:p>
            <a:pPr lvl="1"/>
            <a:r>
              <a:rPr lang="en-US" dirty="0"/>
              <a:t>Install node packages</a:t>
            </a:r>
          </a:p>
        </p:txBody>
      </p:sp>
      <p:sp>
        <p:nvSpPr>
          <p:cNvPr id="241" name="Title 1"/>
          <p:cNvSpPr txBox="1">
            <a:spLocks noGrp="1"/>
          </p:cNvSpPr>
          <p:nvPr>
            <p:ph type="title"/>
          </p:nvPr>
        </p:nvSpPr>
        <p:spPr>
          <a:xfrm>
            <a:off x="1296957" y="100750"/>
            <a:ext cx="8625520" cy="882654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pic>
        <p:nvPicPr>
          <p:cNvPr id="243" name="Picture 5" descr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2105" y="3429000"/>
            <a:ext cx="3358720" cy="2529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Install the Latest </a:t>
            </a:r>
            <a:r>
              <a:rPr lang="en-US" dirty="0" err="1"/>
              <a:t>Node.js</a:t>
            </a:r>
            <a:endParaRPr lang="en-US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224000"/>
            <a:ext cx="9675000" cy="539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250" name="Text Placeholder 10"/>
          <p:cNvSpPr txBox="1">
            <a:spLocks noGrp="1"/>
          </p:cNvSpPr>
          <p:nvPr>
            <p:ph type="body" sz="quarter" idx="10"/>
          </p:nvPr>
        </p:nvSpPr>
        <p:spPr>
          <a:xfrm>
            <a:off x="190402" y="1196125"/>
            <a:ext cx="11215598" cy="552876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  <a:defRPr sz="3200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Visual Studio Code </a:t>
            </a:r>
            <a:r>
              <a:rPr b="0" dirty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is powerful text editor for JavaScript and other projects</a:t>
            </a:r>
          </a:p>
          <a:p>
            <a:pPr>
              <a:defRPr sz="3200"/>
            </a:pPr>
            <a:r>
              <a:rPr dirty="0"/>
              <a:t>In order to create your </a:t>
            </a:r>
            <a:r>
              <a:rPr b="1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rPr>
              <a:t>first project</a:t>
            </a:r>
            <a:r>
              <a:rPr dirty="0"/>
              <a:t>:</a:t>
            </a:r>
          </a:p>
        </p:txBody>
      </p:sp>
      <p:sp>
        <p:nvSpPr>
          <p:cNvPr id="251" name="Tit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Visual Studio Code</a:t>
            </a:r>
          </a:p>
        </p:txBody>
      </p:sp>
      <p:pic>
        <p:nvPicPr>
          <p:cNvPr id="253" name="Screen Shot 2020-01-15 at 14.35.53.png" descr="Screen Shot 2020-01-15 at 14.35.53.png"/>
          <p:cNvPicPr>
            <a:picLocks noChangeAspect="1"/>
          </p:cNvPicPr>
          <p:nvPr/>
        </p:nvPicPr>
        <p:blipFill>
          <a:blip r:embed="rId2" cstate="print"/>
          <a:srcRect r="2703"/>
          <a:stretch>
            <a:fillRect/>
          </a:stretch>
        </p:blipFill>
        <p:spPr>
          <a:xfrm>
            <a:off x="1458330" y="3026660"/>
            <a:ext cx="2327081" cy="3000742"/>
          </a:xfrm>
          <a:prstGeom prst="rect">
            <a:avLst/>
          </a:prstGeom>
          <a:ln>
            <a:solidFill>
              <a:srgbClr val="15171C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254" name="Screen Shot 2020-01-15 at 14.39.59.png" descr="Screen Shot 2020-01-15 at 14.39.59.png"/>
          <p:cNvPicPr>
            <a:picLocks noChangeAspect="1"/>
          </p:cNvPicPr>
          <p:nvPr/>
        </p:nvPicPr>
        <p:blipFill>
          <a:blip r:embed="rId3" cstate="print"/>
          <a:srcRect t="15002" b="10380"/>
          <a:stretch>
            <a:fillRect/>
          </a:stretch>
        </p:blipFill>
        <p:spPr>
          <a:xfrm>
            <a:off x="4291919" y="3026660"/>
            <a:ext cx="2465857" cy="3000938"/>
          </a:xfrm>
          <a:prstGeom prst="rect">
            <a:avLst/>
          </a:prstGeom>
          <a:ln>
            <a:solidFill>
              <a:srgbClr val="15171C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255" name="Screen Shot 2020-01-15 at 14.42.11.png" descr="Screen Shot 2020-01-15 at 14.42.11.png"/>
          <p:cNvPicPr>
            <a:picLocks noChangeAspect="1"/>
          </p:cNvPicPr>
          <p:nvPr/>
        </p:nvPicPr>
        <p:blipFill>
          <a:blip r:embed="rId4" cstate="print"/>
          <a:srcRect t="6528" b="6528"/>
          <a:stretch>
            <a:fillRect/>
          </a:stretch>
        </p:blipFill>
        <p:spPr>
          <a:xfrm>
            <a:off x="7264444" y="3026660"/>
            <a:ext cx="2484849" cy="3000742"/>
          </a:xfrm>
          <a:prstGeom prst="rect">
            <a:avLst/>
          </a:prstGeom>
          <a:ln>
            <a:solidFill>
              <a:srgbClr val="15171C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build="p" bldLvl="5" animBg="1" advAuto="0"/>
      <p:bldP spid="253" grpId="0" animBg="1" advAuto="0"/>
      <p:bldP spid="254" grpId="0" animBg="1" advAuto="0"/>
      <p:bldP spid="255" grpId="0" animBg="1" advAuto="0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2059</Words>
  <Application>Microsoft Office PowerPoint</Application>
  <PresentationFormat>Widescreen</PresentationFormat>
  <Paragraphs>457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맑은 고딕</vt:lpstr>
      <vt:lpstr>Arial</vt:lpstr>
      <vt:lpstr>Calibri</vt:lpstr>
      <vt:lpstr>Consolas</vt:lpstr>
      <vt:lpstr>Helvetica</vt:lpstr>
      <vt:lpstr>Malgun Gothic (Body)</vt:lpstr>
      <vt:lpstr>Wingdings</vt:lpstr>
      <vt:lpstr>Wingdings 2</vt:lpstr>
      <vt:lpstr>SoftUni</vt:lpstr>
      <vt:lpstr>Introduction to JavaScript</vt:lpstr>
      <vt:lpstr>Have a Question?</vt:lpstr>
      <vt:lpstr>Table of Contents</vt:lpstr>
      <vt:lpstr>JavaScript Overview</vt:lpstr>
      <vt:lpstr>What is JavaScript?</vt:lpstr>
      <vt:lpstr>Web Browser Support</vt:lpstr>
      <vt:lpstr>Node.js</vt:lpstr>
      <vt:lpstr>Install the Latest Node.js</vt:lpstr>
      <vt:lpstr>Using Visual Studio Code</vt:lpstr>
      <vt:lpstr>JavaScript Syntax</vt:lpstr>
      <vt:lpstr>JavaScript Syntax</vt:lpstr>
      <vt:lpstr>Functions and Input Parameters</vt:lpstr>
      <vt:lpstr>Printing to the Console</vt:lpstr>
      <vt:lpstr>Problem: Multiply Number by Two</vt:lpstr>
      <vt:lpstr>Comparison Operators</vt:lpstr>
      <vt:lpstr>Comparison Operators</vt:lpstr>
      <vt:lpstr>Comparison Operators </vt:lpstr>
      <vt:lpstr>Conditional Statements</vt:lpstr>
      <vt:lpstr>What is a Conditional Statement?</vt:lpstr>
      <vt:lpstr>Problem: Excellent Grade</vt:lpstr>
      <vt:lpstr>Chained Conditional Statements</vt:lpstr>
      <vt:lpstr>Problem: Foreign Languages</vt:lpstr>
      <vt:lpstr>Solution: Foreign Languages</vt:lpstr>
      <vt:lpstr>The Switch-case Statement</vt:lpstr>
      <vt:lpstr>Problem: Month Printer</vt:lpstr>
      <vt:lpstr>Logical Operators</vt:lpstr>
      <vt:lpstr>Logical Operators</vt:lpstr>
      <vt:lpstr>Logical Operators: Examples</vt:lpstr>
      <vt:lpstr>Logical Operators: Examples</vt:lpstr>
      <vt:lpstr>Problem: Theatre Promotions</vt:lpstr>
      <vt:lpstr>Solution: Theatre Promotions</vt:lpstr>
      <vt:lpstr>Solution: Theatre Promotions</vt:lpstr>
      <vt:lpstr>Loops</vt:lpstr>
      <vt:lpstr>What is a Loop?</vt:lpstr>
      <vt:lpstr>Problem: Divisible by 3</vt:lpstr>
      <vt:lpstr>Problem: Numbers from N to 1</vt:lpstr>
      <vt:lpstr>Debugging the Code</vt:lpstr>
      <vt:lpstr>Debugging the Code</vt:lpstr>
      <vt:lpstr>Debugging in Visual Studio Code</vt:lpstr>
      <vt:lpstr>Using the Debugger in Visual Studio Code</vt:lpstr>
      <vt:lpstr>Live Exercises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Fundamentals Basic Syntax Conditional Statements and Loops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Nikol Ruseva</cp:lastModifiedBy>
  <cp:revision>192</cp:revision>
  <dcterms:created xsi:type="dcterms:W3CDTF">2018-05-23T13:08:44Z</dcterms:created>
  <dcterms:modified xsi:type="dcterms:W3CDTF">2024-04-02T07:35:03Z</dcterms:modified>
  <cp:category>computer programming;programming;software development;software engineering</cp:category>
</cp:coreProperties>
</file>